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8"/>
  </p:notesMasterIdLst>
  <p:handoutMasterIdLst>
    <p:handoutMasterId r:id="rId29"/>
  </p:handoutMasterIdLst>
  <p:sldIdLst>
    <p:sldId id="735" r:id="rId2"/>
    <p:sldId id="966" r:id="rId3"/>
    <p:sldId id="967" r:id="rId4"/>
    <p:sldId id="941" r:id="rId5"/>
    <p:sldId id="943" r:id="rId6"/>
    <p:sldId id="968" r:id="rId7"/>
    <p:sldId id="953" r:id="rId8"/>
    <p:sldId id="959" r:id="rId9"/>
    <p:sldId id="960" r:id="rId10"/>
    <p:sldId id="970" r:id="rId11"/>
    <p:sldId id="961" r:id="rId12"/>
    <p:sldId id="963" r:id="rId13"/>
    <p:sldId id="964" r:id="rId14"/>
    <p:sldId id="965" r:id="rId15"/>
    <p:sldId id="969" r:id="rId16"/>
    <p:sldId id="973" r:id="rId17"/>
    <p:sldId id="975" r:id="rId18"/>
    <p:sldId id="974" r:id="rId19"/>
    <p:sldId id="976" r:id="rId20"/>
    <p:sldId id="971" r:id="rId21"/>
    <p:sldId id="972" r:id="rId22"/>
    <p:sldId id="962" r:id="rId23"/>
    <p:sldId id="977" r:id="rId24"/>
    <p:sldId id="978" r:id="rId25"/>
    <p:sldId id="979" r:id="rId26"/>
    <p:sldId id="766" r:id="rId27"/>
  </p:sldIdLst>
  <p:sldSz cx="9144000" cy="6858000" type="screen4x3"/>
  <p:notesSz cx="7099300" cy="10234613"/>
  <p:custDataLst>
    <p:tags r:id="rId30"/>
  </p:custDataLst>
  <p:defaultTextStyle>
    <a:defPPr>
      <a:defRPr lang="zh-CN"/>
    </a:defPPr>
    <a:lvl1pPr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pos="249" userDrawn="1">
          <p15:clr>
            <a:srgbClr val="A4A3A4"/>
          </p15:clr>
        </p15:guide>
        <p15:guide id="2" pos="5488" userDrawn="1">
          <p15:clr>
            <a:srgbClr val="A4A3A4"/>
          </p15:clr>
        </p15:guide>
        <p15:guide id="3" orient="horz" pos="4320" userDrawn="1">
          <p15:clr>
            <a:srgbClr val="A4A3A4"/>
          </p15:clr>
        </p15:guide>
      </p15:sldGuideLst>
    </p:ext>
    <p:ext uri="{2D200454-40CA-4A62-9FC3-DE9A4176ACB9}">
      <p15:notesGuideLst xmlns:p15="http://schemas.microsoft.com/office/powerpoint/2012/main" xmlns="">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81B6"/>
    <a:srgbClr val="FF3300"/>
    <a:srgbClr val="18840D"/>
    <a:srgbClr val="F5F5F5"/>
    <a:srgbClr val="00B38C"/>
    <a:srgbClr val="D9D9D9"/>
    <a:srgbClr val="036EB8"/>
    <a:srgbClr val="005CA2"/>
    <a:srgbClr val="F7F7F7"/>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186" autoAdjust="0"/>
    <p:restoredTop sz="93560" autoAdjust="0"/>
  </p:normalViewPr>
  <p:slideViewPr>
    <p:cSldViewPr snapToGrid="0" showGuides="1">
      <p:cViewPr varScale="1">
        <p:scale>
          <a:sx n="107" d="100"/>
          <a:sy n="107" d="100"/>
        </p:scale>
        <p:origin x="-1734" y="-78"/>
      </p:cViewPr>
      <p:guideLst>
        <p:guide orient="horz" pos="4320"/>
        <p:guide pos="249"/>
        <p:guide pos="54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7" d="100"/>
          <a:sy n="77" d="100"/>
        </p:scale>
        <p:origin x="-3990" y="-96"/>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dirty="0">
                <a:latin typeface="Arial" charset="0"/>
                <a:ea typeface="微软雅黑" pitchFamily="34" charset="-122"/>
              </a:defRPr>
            </a:lvl1pPr>
          </a:lstStyle>
          <a:p>
            <a:pPr>
              <a:defRPr/>
            </a:pPr>
            <a:endParaRPr lang="zh-CN" altLang="en-US" dirty="0"/>
          </a:p>
        </p:txBody>
      </p:sp>
      <p:sp>
        <p:nvSpPr>
          <p:cNvPr id="3" name="日期占位符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atin typeface="Arial" charset="0"/>
                <a:ea typeface="微软雅黑" pitchFamily="34" charset="-122"/>
              </a:defRPr>
            </a:lvl1pPr>
          </a:lstStyle>
          <a:p>
            <a:pPr>
              <a:defRPr/>
            </a:pPr>
            <a:endParaRPr lang="zh-CN" altLang="en-US" dirty="0"/>
          </a:p>
        </p:txBody>
      </p:sp>
      <p:sp>
        <p:nvSpPr>
          <p:cNvPr id="4" name="页脚占位符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dirty="0">
                <a:latin typeface="Arial" charset="0"/>
                <a:ea typeface="微软雅黑" pitchFamily="34" charset="-122"/>
              </a:defRPr>
            </a:lvl1pPr>
          </a:lstStyle>
          <a:p>
            <a:pPr>
              <a:defRPr/>
            </a:pPr>
            <a:endParaRPr lang="zh-CN" altLang="en-US" dirty="0"/>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3170630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dirty="0">
                <a:solidFill>
                  <a:schemeClr val="tx1"/>
                </a:solidFill>
                <a:latin typeface="Arial" charset="0"/>
                <a:ea typeface="微软雅黑" pitchFamily="34"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dirty="0">
                <a:solidFill>
                  <a:schemeClr val="tx1"/>
                </a:solidFill>
                <a:latin typeface="Arial" charset="0"/>
                <a:ea typeface="微软雅黑" pitchFamily="34"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solidFill>
                  <a:schemeClr val="tx1"/>
                </a:solidFill>
                <a:ea typeface="微软雅黑" panose="020B0503020204020204" pitchFamily="34" charset="-122"/>
              </a:defRPr>
            </a:lvl1pPr>
          </a:lstStyle>
          <a:p>
            <a:fld id="{0B48A77E-79FB-4BFF-B1F0-CFD29F30865E}" type="slidenum">
              <a:rPr lang="en-US" altLang="zh-CN"/>
              <a:pPr/>
              <a:t>‹#›</a:t>
            </a:fld>
            <a:endParaRPr lang="en-US" altLang="zh-CN"/>
          </a:p>
        </p:txBody>
      </p:sp>
    </p:spTree>
    <p:extLst>
      <p:ext uri="{BB962C8B-B14F-4D97-AF65-F5344CB8AC3E}">
        <p14:creationId xmlns:p14="http://schemas.microsoft.com/office/powerpoint/2010/main" val="408134899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en-US" altLang="zh-CN" baseline="0" dirty="0"/>
          </a:p>
        </p:txBody>
      </p:sp>
    </p:spTree>
    <p:extLst>
      <p:ext uri="{BB962C8B-B14F-4D97-AF65-F5344CB8AC3E}">
        <p14:creationId xmlns:p14="http://schemas.microsoft.com/office/powerpoint/2010/main" val="8523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Arial" charset="0"/>
                <a:ea typeface="微软雅黑" pitchFamily="34" charset="-122"/>
                <a:cs typeface="+mn-cs"/>
              </a:rPr>
              <a:t>Massively Parallel Amplitude-Only Fourier Neural Network</a:t>
            </a:r>
            <a:endParaRPr lang="zh-CN" altLang="en-US" dirty="0"/>
          </a:p>
        </p:txBody>
      </p:sp>
    </p:spTree>
    <p:extLst>
      <p:ext uri="{BB962C8B-B14F-4D97-AF65-F5344CB8AC3E}">
        <p14:creationId xmlns:p14="http://schemas.microsoft.com/office/powerpoint/2010/main" val="309060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Arial" charset="0"/>
                <a:ea typeface="微软雅黑" pitchFamily="34" charset="-122"/>
                <a:cs typeface="+mn-cs"/>
              </a:rPr>
              <a:t>a low parameter optical neural network with random shift wavelet pattern</a:t>
            </a:r>
            <a:endParaRPr lang="zh-CN" altLang="en-US" dirty="0"/>
          </a:p>
        </p:txBody>
      </p:sp>
    </p:spTree>
    <p:extLst>
      <p:ext uri="{BB962C8B-B14F-4D97-AF65-F5344CB8AC3E}">
        <p14:creationId xmlns:p14="http://schemas.microsoft.com/office/powerpoint/2010/main" val="976403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Arial" charset="0"/>
                <a:ea typeface="微软雅黑" pitchFamily="34" charset="-122"/>
                <a:cs typeface="+mn-cs"/>
              </a:rPr>
              <a:t>Performing optical logic operations by a diffractive neural network</a:t>
            </a:r>
            <a:endParaRPr lang="zh-CN" altLang="en-US" dirty="0"/>
          </a:p>
        </p:txBody>
      </p:sp>
    </p:spTree>
    <p:extLst>
      <p:ext uri="{BB962C8B-B14F-4D97-AF65-F5344CB8AC3E}">
        <p14:creationId xmlns:p14="http://schemas.microsoft.com/office/powerpoint/2010/main" val="686224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Analysis of Diffractive Optical Neural Networks and Their Integration With Electronic Neural Networks</a:t>
            </a:r>
            <a:endParaRPr lang="zh-CN" altLang="en-US" dirty="0"/>
          </a:p>
        </p:txBody>
      </p:sp>
    </p:spTree>
    <p:extLst>
      <p:ext uri="{BB962C8B-B14F-4D97-AF65-F5344CB8AC3E}">
        <p14:creationId xmlns:p14="http://schemas.microsoft.com/office/powerpoint/2010/main" val="3400287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Residual D</a:t>
            </a:r>
            <a:r>
              <a:rPr lang="en-US" altLang="zh-CN" sz="1200" kern="1200" baseline="30000" dirty="0" smtClean="0">
                <a:solidFill>
                  <a:schemeClr val="tx1"/>
                </a:solidFill>
                <a:effectLst/>
                <a:latin typeface="Arial" charset="0"/>
                <a:ea typeface="微软雅黑" pitchFamily="34" charset="-122"/>
                <a:cs typeface="+mn-cs"/>
              </a:rPr>
              <a:t>2</a:t>
            </a:r>
            <a:r>
              <a:rPr lang="en-US" altLang="zh-CN" sz="1200" kern="1200" dirty="0" smtClean="0">
                <a:solidFill>
                  <a:schemeClr val="tx1"/>
                </a:solidFill>
                <a:effectLst/>
                <a:latin typeface="Arial" charset="0"/>
                <a:ea typeface="微软雅黑" pitchFamily="34" charset="-122"/>
                <a:cs typeface="+mn-cs"/>
              </a:rPr>
              <a:t>NN: training diffractive deep neural networks via learnable light shortcuts</a:t>
            </a:r>
            <a:endParaRPr lang="zh-CN" altLang="en-US" dirty="0"/>
          </a:p>
        </p:txBody>
      </p:sp>
    </p:spTree>
    <p:extLst>
      <p:ext uri="{BB962C8B-B14F-4D97-AF65-F5344CB8AC3E}">
        <p14:creationId xmlns:p14="http://schemas.microsoft.com/office/powerpoint/2010/main" val="1429926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Ensemble learning of diffractive optical networks</a:t>
            </a:r>
            <a:endParaRPr lang="zh-CN" altLang="en-US" dirty="0"/>
          </a:p>
        </p:txBody>
      </p:sp>
    </p:spTree>
    <p:extLst>
      <p:ext uri="{BB962C8B-B14F-4D97-AF65-F5344CB8AC3E}">
        <p14:creationId xmlns:p14="http://schemas.microsoft.com/office/powerpoint/2010/main" val="264655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A Diffractive Neural Network with Weight-Noise-Injection Training</a:t>
            </a:r>
            <a:endParaRPr lang="zh-CN" altLang="en-US" dirty="0"/>
          </a:p>
        </p:txBody>
      </p:sp>
    </p:spTree>
    <p:extLst>
      <p:ext uri="{BB962C8B-B14F-4D97-AF65-F5344CB8AC3E}">
        <p14:creationId xmlns:p14="http://schemas.microsoft.com/office/powerpoint/2010/main" val="826858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Arial" charset="0"/>
                <a:ea typeface="微软雅黑" pitchFamily="34" charset="-122"/>
                <a:cs typeface="+mn-cs"/>
              </a:rPr>
              <a:t>In situ optical backpropagation training of diffractive optical neural networks</a:t>
            </a:r>
            <a:endParaRPr lang="zh-CN" altLang="en-US" dirty="0"/>
          </a:p>
        </p:txBody>
      </p:sp>
    </p:spTree>
    <p:extLst>
      <p:ext uri="{BB962C8B-B14F-4D97-AF65-F5344CB8AC3E}">
        <p14:creationId xmlns:p14="http://schemas.microsoft.com/office/powerpoint/2010/main" val="58586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Arial" charset="0"/>
                <a:ea typeface="微软雅黑" pitchFamily="34" charset="-122"/>
                <a:cs typeface="+mn-cs"/>
              </a:rPr>
              <a:t>Misalignment Resilient Diffractive Optical Networks</a:t>
            </a:r>
            <a:endParaRPr lang="zh-CN" altLang="en-US" dirty="0"/>
          </a:p>
        </p:txBody>
      </p:sp>
    </p:spTree>
    <p:extLst>
      <p:ext uri="{BB962C8B-B14F-4D97-AF65-F5344CB8AC3E}">
        <p14:creationId xmlns:p14="http://schemas.microsoft.com/office/powerpoint/2010/main" val="547173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848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基本的深度学习模型</a:t>
            </a:r>
            <a:endParaRPr lang="zh-CN" altLang="en-US" dirty="0"/>
          </a:p>
        </p:txBody>
      </p:sp>
    </p:spTree>
    <p:extLst>
      <p:ext uri="{BB962C8B-B14F-4D97-AF65-F5344CB8AC3E}">
        <p14:creationId xmlns:p14="http://schemas.microsoft.com/office/powerpoint/2010/main" val="194736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651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Arial" charset="0"/>
                <a:ea typeface="微软雅黑" pitchFamily="34" charset="-122"/>
                <a:cs typeface="+mn-cs"/>
              </a:rPr>
              <a:t>All-optical machine learning using diffractive deep neural networks</a:t>
            </a:r>
            <a:endParaRPr lang="en-US" sz="1200" dirty="0"/>
          </a:p>
          <a:p>
            <a:endParaRPr lang="en-US" dirty="0"/>
          </a:p>
        </p:txBody>
      </p:sp>
    </p:spTree>
    <p:extLst>
      <p:ext uri="{BB962C8B-B14F-4D97-AF65-F5344CB8AC3E}">
        <p14:creationId xmlns:p14="http://schemas.microsoft.com/office/powerpoint/2010/main" val="41427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Hybrid optical-electronic convolutional neural networks with optimized diffractive optics for image classification</a:t>
            </a:r>
            <a:endParaRPr lang="zh-CN" altLang="en-US" dirty="0"/>
          </a:p>
        </p:txBody>
      </p:sp>
    </p:spTree>
    <p:extLst>
      <p:ext uri="{BB962C8B-B14F-4D97-AF65-F5344CB8AC3E}">
        <p14:creationId xmlns:p14="http://schemas.microsoft.com/office/powerpoint/2010/main" val="145446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Fourier-space diffractive deep neural network</a:t>
            </a:r>
            <a:endParaRPr lang="zh-CN" altLang="en-US" dirty="0"/>
          </a:p>
        </p:txBody>
      </p:sp>
    </p:spTree>
    <p:extLst>
      <p:ext uri="{BB962C8B-B14F-4D97-AF65-F5344CB8AC3E}">
        <p14:creationId xmlns:p14="http://schemas.microsoft.com/office/powerpoint/2010/main" val="74955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微软雅黑" pitchFamily="34" charset="-122"/>
                <a:cs typeface="+mn-cs"/>
              </a:rPr>
              <a:t>An optical diffractive deep neural network with multiple frequency-channels </a:t>
            </a:r>
            <a:r>
              <a:rPr lang="en-US" altLang="zh-CN" sz="1200" kern="1200" baseline="0" dirty="0" smtClean="0">
                <a:solidFill>
                  <a:schemeClr val="tx1"/>
                </a:solidFill>
                <a:effectLst/>
                <a:latin typeface="Arial" charset="0"/>
                <a:ea typeface="微软雅黑" pitchFamily="34" charset="-122"/>
                <a:cs typeface="+mn-cs"/>
              </a:rPr>
              <a:t>  </a:t>
            </a:r>
            <a:r>
              <a:rPr lang="zh-CN" altLang="en-US" sz="1200" kern="1200" baseline="0" dirty="0" smtClean="0">
                <a:solidFill>
                  <a:schemeClr val="tx1"/>
                </a:solidFill>
                <a:effectLst/>
                <a:latin typeface="Arial" charset="0"/>
                <a:ea typeface="微软雅黑" pitchFamily="34" charset="-122"/>
                <a:cs typeface="+mn-cs"/>
              </a:rPr>
              <a:t>本文的工作应该未完成</a:t>
            </a:r>
            <a:endParaRPr lang="zh-CN" altLang="en-US" dirty="0"/>
          </a:p>
        </p:txBody>
      </p:sp>
    </p:spTree>
    <p:extLst>
      <p:ext uri="{BB962C8B-B14F-4D97-AF65-F5344CB8AC3E}">
        <p14:creationId xmlns:p14="http://schemas.microsoft.com/office/powerpoint/2010/main" val="146368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smtClean="0">
                <a:solidFill>
                  <a:schemeClr val="tx1"/>
                </a:solidFill>
                <a:effectLst/>
                <a:latin typeface="Arial" charset="0"/>
                <a:ea typeface="微软雅黑" pitchFamily="34" charset="-122"/>
                <a:cs typeface="+mn-cs"/>
              </a:rPr>
              <a:t>Efficient Neural Vision Systems Based on Convolutional Image Acquisition</a:t>
            </a:r>
            <a:endParaRPr lang="zh-CN" altLang="zh-CN" sz="1200" kern="1200" dirty="0" smtClean="0">
              <a:solidFill>
                <a:schemeClr val="tx1"/>
              </a:solidFill>
              <a:effectLst/>
              <a:latin typeface="Arial" charset="0"/>
              <a:ea typeface="微软雅黑" pitchFamily="34" charset="-122"/>
              <a:cs typeface="+mn-cs"/>
            </a:endParaRPr>
          </a:p>
          <a:p>
            <a:endParaRPr lang="zh-CN" altLang="en-US" dirty="0"/>
          </a:p>
        </p:txBody>
      </p:sp>
    </p:spTree>
    <p:extLst>
      <p:ext uri="{BB962C8B-B14F-4D97-AF65-F5344CB8AC3E}">
        <p14:creationId xmlns:p14="http://schemas.microsoft.com/office/powerpoint/2010/main" val="358246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Arial" charset="0"/>
                <a:ea typeface="微软雅黑" pitchFamily="34" charset="-122"/>
                <a:cs typeface="+mn-cs"/>
              </a:rPr>
              <a:t>Machine Vision using Diffractive Spectral Encoding</a:t>
            </a:r>
            <a:endParaRPr lang="zh-CN" altLang="en-US" dirty="0"/>
          </a:p>
        </p:txBody>
      </p:sp>
    </p:spTree>
    <p:extLst>
      <p:ext uri="{BB962C8B-B14F-4D97-AF65-F5344CB8AC3E}">
        <p14:creationId xmlns:p14="http://schemas.microsoft.com/office/powerpoint/2010/main" val="991839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9055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1680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标题 2"/>
          <p:cNvSpPr>
            <a:spLocks noGrp="1"/>
          </p:cNvSpPr>
          <p:nvPr>
            <p:ph type="title"/>
          </p:nvPr>
        </p:nvSpPr>
        <p:spPr>
          <a:xfrm>
            <a:off x="135491" y="262383"/>
            <a:ext cx="4385138" cy="497905"/>
          </a:xfrm>
          <a:prstGeom prst="rect">
            <a:avLst/>
          </a:prstGeom>
        </p:spPr>
        <p:txBody>
          <a:bodyPr/>
          <a:lstStyle>
            <a:lvl1pPr algn="l">
              <a:defRPr/>
            </a:lvl1pPr>
          </a:lstStyle>
          <a:p>
            <a:r>
              <a:rPr lang="zh-CN" altLang="en-US" dirty="0"/>
              <a:t>单击此处编辑母版标题样式</a:t>
            </a:r>
          </a:p>
        </p:txBody>
      </p:sp>
    </p:spTree>
    <p:extLst>
      <p:ext uri="{BB962C8B-B14F-4D97-AF65-F5344CB8AC3E}">
        <p14:creationId xmlns:p14="http://schemas.microsoft.com/office/powerpoint/2010/main" val="13180933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2 Blue - one tier text with headlines">
    <p:spTree>
      <p:nvGrpSpPr>
        <p:cNvPr id="1" name=""/>
        <p:cNvGrpSpPr/>
        <p:nvPr/>
      </p:nvGrpSpPr>
      <p:grpSpPr>
        <a:xfrm>
          <a:off x="0" y="0"/>
          <a:ext cx="0" cy="0"/>
          <a:chOff x="0" y="0"/>
          <a:chExt cx="0" cy="0"/>
        </a:xfrm>
      </p:grpSpPr>
      <p:sp>
        <p:nvSpPr>
          <p:cNvPr id="6" name="Text Placeholder 12"/>
          <p:cNvSpPr>
            <a:spLocks noGrp="1"/>
          </p:cNvSpPr>
          <p:nvPr>
            <p:ph type="body" sz="quarter" idx="10" hasCustomPrompt="1"/>
          </p:nvPr>
        </p:nvSpPr>
        <p:spPr>
          <a:xfrm>
            <a:off x="417600" y="787200"/>
            <a:ext cx="8308800" cy="412800"/>
          </a:xfrm>
          <a:prstGeom prst="rect">
            <a:avLst/>
          </a:prstGeom>
        </p:spPr>
        <p:txBody>
          <a:bodyPr lIns="0" tIns="0" rIns="0" bIns="0"/>
          <a:lstStyle>
            <a:lvl1pPr marL="0" indent="0">
              <a:buNone/>
              <a:defRPr sz="2000">
                <a:solidFill>
                  <a:schemeClr val="bg1"/>
                </a:solidFill>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dirty="0"/>
              <a:t>Click to edit secondary headline</a:t>
            </a:r>
          </a:p>
        </p:txBody>
      </p:sp>
      <p:sp>
        <p:nvSpPr>
          <p:cNvPr id="7" name="Text Placeholder 42"/>
          <p:cNvSpPr>
            <a:spLocks noGrp="1"/>
          </p:cNvSpPr>
          <p:nvPr>
            <p:ph type="body" sz="quarter" idx="11" hasCustomPrompt="1"/>
          </p:nvPr>
        </p:nvSpPr>
        <p:spPr>
          <a:xfrm>
            <a:off x="417600" y="374400"/>
            <a:ext cx="8308800" cy="412800"/>
          </a:xfrm>
          <a:prstGeom prst="rect">
            <a:avLst/>
          </a:prstGeom>
        </p:spPr>
        <p:txBody>
          <a:bodyPr lIns="0" tIns="0" rIns="0" bIns="0"/>
          <a:lstStyle>
            <a:lvl1pPr marL="0" indent="0">
              <a:buNone/>
              <a:defRPr sz="2000" baseline="0">
                <a:solidFill>
                  <a:schemeClr val="bg1"/>
                </a:solidFill>
                <a:latin typeface="+mj-lt"/>
              </a:defRPr>
            </a:lvl1pPr>
          </a:lstStyle>
          <a:p>
            <a:pPr lvl="0"/>
            <a:r>
              <a:rPr lang="en-US" dirty="0"/>
              <a:t>Click to edit headline</a:t>
            </a:r>
          </a:p>
        </p:txBody>
      </p:sp>
      <p:sp>
        <p:nvSpPr>
          <p:cNvPr id="8" name="Footer Placeholder 27"/>
          <p:cNvSpPr>
            <a:spLocks noGrp="1"/>
          </p:cNvSpPr>
          <p:nvPr>
            <p:ph type="ftr" sz="quarter" idx="3"/>
          </p:nvPr>
        </p:nvSpPr>
        <p:spPr>
          <a:xfrm>
            <a:off x="2692800" y="6422400"/>
            <a:ext cx="2581200" cy="163200"/>
          </a:xfrm>
          <a:prstGeom prst="rect">
            <a:avLst/>
          </a:prstGeom>
        </p:spPr>
        <p:txBody>
          <a:bodyPr vert="horz" lIns="0" tIns="0" rIns="0" bIns="0" rtlCol="0" anchor="b"/>
          <a:lstStyle>
            <a:lvl1pPr algn="l">
              <a:defRPr sz="800">
                <a:solidFill>
                  <a:schemeClr val="bg1"/>
                </a:solidFill>
                <a:latin typeface="+mn-lt"/>
              </a:defRPr>
            </a:lvl1pPr>
          </a:lstStyle>
          <a:p>
            <a:endParaRPr lang="en-US"/>
          </a:p>
        </p:txBody>
      </p:sp>
      <p:sp>
        <p:nvSpPr>
          <p:cNvPr id="9" name="Text Placeholder 3"/>
          <p:cNvSpPr>
            <a:spLocks noGrp="1"/>
          </p:cNvSpPr>
          <p:nvPr>
            <p:ph type="body" sz="quarter" idx="12"/>
          </p:nvPr>
        </p:nvSpPr>
        <p:spPr>
          <a:xfrm>
            <a:off x="417600" y="1440000"/>
            <a:ext cx="8308800" cy="4747200"/>
          </a:xfrm>
          <a:prstGeom prst="rect">
            <a:avLst/>
          </a:prstGeom>
        </p:spPr>
        <p:txBody>
          <a:bodyPr lIns="0" tIns="0" rIns="0" bIns="0"/>
          <a:lstStyle>
            <a:lvl1pPr marL="230394" indent="-230394">
              <a:spcBef>
                <a:spcPts val="0"/>
              </a:spcBef>
              <a:spcAft>
                <a:spcPts val="600"/>
              </a:spcAft>
              <a:defRPr sz="1600">
                <a:solidFill>
                  <a:schemeClr val="bg1"/>
                </a:solidFill>
                <a:latin typeface="+mn-lt"/>
              </a:defRPr>
            </a:lvl1pPr>
            <a:lvl2pPr marL="460789" indent="-230394">
              <a:spcBef>
                <a:spcPts val="0"/>
              </a:spcBef>
              <a:spcAft>
                <a:spcPts val="600"/>
              </a:spcAft>
              <a:defRPr sz="1400">
                <a:solidFill>
                  <a:schemeClr val="bg1"/>
                </a:solidFill>
                <a:latin typeface="+mn-lt"/>
              </a:defRPr>
            </a:lvl2pPr>
            <a:lvl3pPr marL="691183">
              <a:spcBef>
                <a:spcPts val="0"/>
              </a:spcBef>
              <a:spcAft>
                <a:spcPts val="600"/>
              </a:spcAft>
              <a:defRPr sz="1200">
                <a:solidFill>
                  <a:schemeClr val="bg1"/>
                </a:solidFill>
                <a:latin typeface="+mn-lt"/>
              </a:defRPr>
            </a:lvl3pPr>
            <a:lvl4pPr marL="921577">
              <a:spcBef>
                <a:spcPts val="0"/>
              </a:spcBef>
              <a:spcAft>
                <a:spcPts val="600"/>
              </a:spcAft>
              <a:defRPr sz="1000">
                <a:solidFill>
                  <a:schemeClr val="bg1"/>
                </a:solidFill>
                <a:latin typeface="+mn-lt"/>
              </a:defRPr>
            </a:lvl4pPr>
            <a:lvl5pPr marL="1151972" indent="-228594">
              <a:spcBef>
                <a:spcPts val="0"/>
              </a:spcBef>
              <a:spcAft>
                <a:spcPts val="600"/>
              </a:spcAft>
              <a:buFont typeface="Arial" panose="020B0604020202020204" pitchFamily="34" charset="0"/>
              <a:buChar char="•"/>
              <a:defRPr sz="8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3" descr="\\DML-NAS\DML_Data\1 Live Jobs\Nokia\21353 - Nokia_BELL LABS_LOGOS Lock Up_March 2016\ENGLISH\PNG\WHITE\NOKIA_BELLLABS_LOGO_WHITE_HR.png"/>
          <p:cNvPicPr>
            <a:picLocks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07125" y="6206400"/>
            <a:ext cx="1569600" cy="5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2097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bwMode="auto">
          <a:xfrm>
            <a:off x="-2" y="6521755"/>
            <a:ext cx="9144002" cy="37846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10" name="矩形 9"/>
          <p:cNvSpPr/>
          <p:nvPr userDrawn="1"/>
        </p:nvSpPr>
        <p:spPr bwMode="auto">
          <a:xfrm>
            <a:off x="-2" y="18776"/>
            <a:ext cx="9144002" cy="75693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xmlns="" id="{612F26EC-C57C-4668-9AF0-0359AB5411FA}"/>
              </a:ext>
            </a:extLst>
          </p:cNvPr>
          <p:cNvPicPr>
            <a:picLocks/>
          </p:cNvPicPr>
          <p:nvPr userDrawn="1"/>
        </p:nvPicPr>
        <p:blipFill>
          <a:blip r:embed="rId6" cstate="print">
            <a:extLst>
              <a:ext uri="{28A0092B-C50C-407E-A947-70E740481C1C}">
                <a14:useLocalDpi xmlns:a14="http://schemas.microsoft.com/office/drawing/2010/main" val="0"/>
              </a:ext>
            </a:extLst>
          </a:blip>
          <a:stretch>
            <a:fillRect/>
          </a:stretch>
        </p:blipFill>
        <p:spPr>
          <a:xfrm>
            <a:off x="6076500" y="87733"/>
            <a:ext cx="609600" cy="609600"/>
          </a:xfrm>
          <a:prstGeom prst="rect">
            <a:avLst/>
          </a:prstGeom>
        </p:spPr>
      </p:pic>
      <p:pic>
        <p:nvPicPr>
          <p:cNvPr id="2" name="图片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03401" y="16360"/>
            <a:ext cx="2453662" cy="826363"/>
          </a:xfrm>
          <a:prstGeom prst="rect">
            <a:avLst/>
          </a:prstGeom>
        </p:spPr>
      </p:pic>
      <p:sp>
        <p:nvSpPr>
          <p:cNvPr id="20" name="文本框 19"/>
          <p:cNvSpPr txBox="1"/>
          <p:nvPr userDrawn="1"/>
        </p:nvSpPr>
        <p:spPr>
          <a:xfrm>
            <a:off x="6028056" y="6597955"/>
            <a:ext cx="3115943" cy="262577"/>
          </a:xfrm>
          <a:prstGeom prst="rect">
            <a:avLst/>
          </a:prstGeom>
          <a:no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200" dirty="0">
                <a:latin typeface="微软雅黑" pitchFamily="34" charset="-122"/>
                <a:ea typeface="微软雅黑" pitchFamily="34" charset="-122"/>
              </a:rPr>
              <a:t>	</a:t>
            </a:r>
            <a:r>
              <a:rPr lang="en-US" altLang="zh-CN" sz="1200" baseline="0" dirty="0">
                <a:latin typeface="微软雅黑" pitchFamily="34" charset="-122"/>
                <a:ea typeface="微软雅黑" pitchFamily="34" charset="-122"/>
              </a:rPr>
              <a:t>              </a:t>
            </a:r>
            <a:r>
              <a:rPr lang="en-US" altLang="zh-CN" sz="1200" dirty="0">
                <a:latin typeface="微软雅黑" pitchFamily="34" charset="-122"/>
                <a:ea typeface="微软雅黑" pitchFamily="34" charset="-122"/>
              </a:rPr>
              <a:t>2019.12.20 </a:t>
            </a:r>
            <a:r>
              <a:rPr lang="zh-CN" altLang="en-US" sz="1200" dirty="0">
                <a:latin typeface="微软雅黑" pitchFamily="34" charset="-122"/>
                <a:ea typeface="微软雅黑" pitchFamily="34" charset="-122"/>
              </a:rPr>
              <a:t>   </a:t>
            </a:r>
            <a:fld id="{CE5B7511-CC96-41DE-A965-D9C44FD5C89D}" type="slidenum">
              <a:rPr lang="zh-CN" altLang="en-US" sz="1200" b="0" smtClean="0">
                <a:solidFill>
                  <a:schemeClr val="tx2"/>
                </a:solidFill>
                <a:latin typeface="微软雅黑" panose="020B0503020204020204" pitchFamily="34" charset="-122"/>
                <a:ea typeface="微软雅黑" panose="020B0503020204020204" pitchFamily="34" charset="-122"/>
                <a:cs typeface="Arial" panose="020B060402020202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r>
              <a:rPr lang="en-US" altLang="zh-CN" sz="1200" b="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/9</a:t>
            </a:r>
            <a:endParaRPr lang="zh-CN" altLang="en-US" sz="1200" b="0" dirty="0">
              <a:solidFill>
                <a:schemeClr val="tx2"/>
              </a:solidFill>
              <a:latin typeface="微软雅黑" pitchFamily="34" charset="-122"/>
              <a:ea typeface="微软雅黑" pitchFamily="34" charset="-122"/>
            </a:endParaRPr>
          </a:p>
          <a:p>
            <a:pPr algn="l"/>
            <a:endParaRPr lang="zh-CN" altLang="en-US" sz="1200" dirty="0">
              <a:latin typeface="微软雅黑" pitchFamily="34" charset="-122"/>
              <a:ea typeface="微软雅黑" pitchFamily="34" charset="-122"/>
            </a:endParaRPr>
          </a:p>
        </p:txBody>
      </p:sp>
      <p:sp>
        <p:nvSpPr>
          <p:cNvPr id="14" name="矩形 13"/>
          <p:cNvSpPr/>
          <p:nvPr userDrawn="1"/>
        </p:nvSpPr>
        <p:spPr bwMode="auto">
          <a:xfrm>
            <a:off x="-2" y="748812"/>
            <a:ext cx="9144002" cy="45719"/>
          </a:xfrm>
          <a:prstGeom prst="rect">
            <a:avLst/>
          </a:prstGeom>
          <a:solidFill>
            <a:schemeClr val="accent5">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cxnSp>
        <p:nvCxnSpPr>
          <p:cNvPr id="16" name="直接连接符 15"/>
          <p:cNvCxnSpPr/>
          <p:nvPr userDrawn="1"/>
        </p:nvCxnSpPr>
        <p:spPr bwMode="auto">
          <a:xfrm>
            <a:off x="0" y="6521755"/>
            <a:ext cx="9157063" cy="0"/>
          </a:xfrm>
          <a:prstGeom prst="line">
            <a:avLst/>
          </a:prstGeom>
          <a:noFill/>
          <a:ln w="6350" cap="flat" cmpd="sng" algn="ctr">
            <a:solidFill>
              <a:schemeClr val="accent5">
                <a:lumMod val="75000"/>
              </a:schemeClr>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66" r:id="rId1"/>
    <p:sldLayoutId id="2147483676" r:id="rId2"/>
    <p:sldLayoutId id="2147483674" r:id="rId3"/>
    <p:sldLayoutId id="2147483675" r:id="rId4"/>
  </p:sldLayoutIdLst>
  <p:timing>
    <p:tnLst>
      <p:par>
        <p:cTn id="1" dur="indefinite" restart="never" nodeType="tmRoot"/>
      </p:par>
    </p:tnLst>
  </p:timing>
  <p:hf sldNum="0" hdr="0" ftr="0"/>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charset="0"/>
          <a:ea typeface="宋体" charset="-122"/>
        </a:defRPr>
      </a:lvl6pPr>
      <a:lvl7pPr marL="914400" algn="r" rtl="0" fontAlgn="base">
        <a:spcBef>
          <a:spcPct val="0"/>
        </a:spcBef>
        <a:spcAft>
          <a:spcPct val="0"/>
        </a:spcAft>
        <a:defRPr sz="2400">
          <a:solidFill>
            <a:schemeClr val="tx2"/>
          </a:solidFill>
          <a:latin typeface="Arial" charset="0"/>
          <a:ea typeface="宋体" charset="-122"/>
        </a:defRPr>
      </a:lvl7pPr>
      <a:lvl8pPr marL="1371600" algn="r" rtl="0" fontAlgn="base">
        <a:spcBef>
          <a:spcPct val="0"/>
        </a:spcBef>
        <a:spcAft>
          <a:spcPct val="0"/>
        </a:spcAft>
        <a:defRPr sz="2400">
          <a:solidFill>
            <a:schemeClr val="tx2"/>
          </a:solidFill>
          <a:latin typeface="Arial" charset="0"/>
          <a:ea typeface="宋体" charset="-122"/>
        </a:defRPr>
      </a:lvl8pPr>
      <a:lvl9pPr marL="1828800" algn="r" rtl="0" fontAlgn="base">
        <a:spcBef>
          <a:spcPct val="0"/>
        </a:spcBef>
        <a:spcAft>
          <a:spcPct val="0"/>
        </a:spcAft>
        <a:defRPr sz="2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bwMode="auto">
          <a:xfrm>
            <a:off x="-1" y="3994345"/>
            <a:ext cx="9144000" cy="2863655"/>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6" name="矩形 5"/>
          <p:cNvSpPr/>
          <p:nvPr/>
        </p:nvSpPr>
        <p:spPr bwMode="auto">
          <a:xfrm>
            <a:off x="0" y="-5806"/>
            <a:ext cx="9144000" cy="1665546"/>
          </a:xfrm>
          <a:prstGeom prst="rect">
            <a:avLst/>
          </a:prstGeom>
          <a:solidFill>
            <a:schemeClr val="bg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17" name="文本框 16"/>
          <p:cNvSpPr txBox="1"/>
          <p:nvPr/>
        </p:nvSpPr>
        <p:spPr>
          <a:xfrm>
            <a:off x="6088272" y="4894785"/>
            <a:ext cx="3055728" cy="954107"/>
          </a:xfrm>
          <a:prstGeom prst="rect">
            <a:avLst/>
          </a:prstGeom>
          <a:noFill/>
        </p:spPr>
        <p:txBody>
          <a:bodyPr wrap="square" rtlCol="0">
            <a:spAutoFit/>
          </a:bodyPr>
          <a:lstStyle/>
          <a:p>
            <a:pPr algn="ctr"/>
            <a:r>
              <a:rPr lang="zh-CN" altLang="en-US" sz="2800" dirty="0" smtClean="0">
                <a:solidFill>
                  <a:schemeClr val="tx1"/>
                </a:solidFill>
                <a:latin typeface="+mn-lt"/>
                <a:ea typeface="华文新魏" panose="02010800040101010101" pitchFamily="2" charset="-122"/>
                <a:sym typeface="微软雅黑" panose="020B0503020204020204" pitchFamily="34" charset="-122"/>
              </a:rPr>
              <a:t>杨志伟</a:t>
            </a:r>
            <a:endParaRPr lang="en-US" altLang="zh-CN" sz="2800" dirty="0" smtClean="0">
              <a:solidFill>
                <a:schemeClr val="tx1"/>
              </a:solidFill>
              <a:latin typeface="+mn-lt"/>
              <a:ea typeface="华文新魏" panose="02010800040101010101" pitchFamily="2" charset="-122"/>
              <a:sym typeface="微软雅黑" panose="020B0503020204020204" pitchFamily="34" charset="-122"/>
            </a:endParaRPr>
          </a:p>
          <a:p>
            <a:pPr algn="ctr"/>
            <a:r>
              <a:rPr lang="en-US" altLang="zh-CN" sz="2800" dirty="0" smtClean="0">
                <a:solidFill>
                  <a:schemeClr val="tx1"/>
                </a:solidFill>
                <a:latin typeface="+mn-lt"/>
                <a:ea typeface="华文新魏" panose="02010800040101010101" pitchFamily="2" charset="-122"/>
                <a:sym typeface="微软雅黑" panose="020B0503020204020204" pitchFamily="34" charset="-122"/>
              </a:rPr>
              <a:t>2021.4.7</a:t>
            </a:r>
            <a:endParaRPr lang="en-US" altLang="zh-CN" sz="2800" dirty="0">
              <a:solidFill>
                <a:schemeClr val="tx1"/>
              </a:solidFill>
              <a:latin typeface="+mn-lt"/>
              <a:ea typeface="华文新魏" panose="02010800040101010101" pitchFamily="2" charset="-122"/>
              <a:sym typeface="微软雅黑" panose="020B0503020204020204" pitchFamily="34" charset="-122"/>
            </a:endParaRPr>
          </a:p>
        </p:txBody>
      </p:sp>
      <p:pic>
        <p:nvPicPr>
          <p:cNvPr id="7" name="图片 6">
            <a:extLst>
              <a:ext uri="{FF2B5EF4-FFF2-40B4-BE49-F238E27FC236}">
                <a16:creationId xmlns:a16="http://schemas.microsoft.com/office/drawing/2014/main" xmlns="" id="{3AA5FFA1-8FEB-4334-84F8-5C00EB4EAA1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595875" y="94115"/>
            <a:ext cx="1407131" cy="1465704"/>
          </a:xfrm>
          <a:prstGeom prst="rect">
            <a:avLst/>
          </a:prstGeom>
        </p:spPr>
      </p:pic>
      <p:sp>
        <p:nvSpPr>
          <p:cNvPr id="3" name="文本框 2"/>
          <p:cNvSpPr txBox="1"/>
          <p:nvPr/>
        </p:nvSpPr>
        <p:spPr>
          <a:xfrm>
            <a:off x="1509491" y="2894366"/>
            <a:ext cx="4827373" cy="482959"/>
          </a:xfrm>
          <a:prstGeom prst="rect">
            <a:avLst/>
          </a:prstGeom>
          <a:noFill/>
        </p:spPr>
        <p:txBody>
          <a:bodyPr wrap="square" rtlCol="0">
            <a:noAutofit/>
          </a:bodyPr>
          <a:lstStyle/>
          <a:p>
            <a:pPr algn="ctr"/>
            <a:r>
              <a:rPr lang="zh-CN" altLang="en-US" sz="4000" dirty="0">
                <a:solidFill>
                  <a:schemeClr val="tx1"/>
                </a:solidFill>
                <a:latin typeface="华文新魏" panose="02010800040101010101" pitchFamily="2" charset="-122"/>
                <a:ea typeface="华文新魏" panose="02010800040101010101" pitchFamily="2" charset="-122"/>
              </a:rPr>
              <a:t>报告题目</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268" y="501720"/>
            <a:ext cx="2286536" cy="770077"/>
          </a:xfrm>
          <a:prstGeom prst="rect">
            <a:avLst/>
          </a:prstGeom>
        </p:spPr>
      </p:pic>
      <p:sp>
        <p:nvSpPr>
          <p:cNvPr id="18" name="圆角矩形 17"/>
          <p:cNvSpPr/>
          <p:nvPr/>
        </p:nvSpPr>
        <p:spPr bwMode="auto">
          <a:xfrm>
            <a:off x="0" y="5195457"/>
            <a:ext cx="2901894" cy="1662545"/>
          </a:xfrm>
          <a:prstGeom prst="roundRect">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1800" dirty="0">
              <a:latin typeface="微软雅黑" pitchFamily="34" charset="-122"/>
              <a:ea typeface="微软雅黑" pitchFamily="34" charset="-122"/>
            </a:endParaRPr>
          </a:p>
        </p:txBody>
      </p:sp>
      <p:sp>
        <p:nvSpPr>
          <p:cNvPr id="19" name="圆角矩形 18"/>
          <p:cNvSpPr/>
          <p:nvPr/>
        </p:nvSpPr>
        <p:spPr bwMode="auto">
          <a:xfrm>
            <a:off x="7200900" y="3595257"/>
            <a:ext cx="1298864" cy="890585"/>
          </a:xfrm>
          <a:prstGeom prst="roundRect">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1800" dirty="0">
              <a:latin typeface="微软雅黑" pitchFamily="34" charset="-122"/>
              <a:ea typeface="微软雅黑" pitchFamily="34" charset="-122"/>
            </a:endParaRPr>
          </a:p>
        </p:txBody>
      </p:sp>
      <p:sp>
        <p:nvSpPr>
          <p:cNvPr id="14" name="矩形 13"/>
          <p:cNvSpPr/>
          <p:nvPr/>
        </p:nvSpPr>
        <p:spPr bwMode="auto">
          <a:xfrm>
            <a:off x="0" y="1660737"/>
            <a:ext cx="9144000" cy="2341867"/>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2"/>
              </a:solidFill>
              <a:effectLst/>
              <a:latin typeface="微软雅黑" pitchFamily="34" charset="-122"/>
              <a:ea typeface="微软雅黑" pitchFamily="34" charset="-122"/>
            </a:endParaRPr>
          </a:p>
        </p:txBody>
      </p:sp>
      <p:sp>
        <p:nvSpPr>
          <p:cNvPr id="16" name="文本框 15"/>
          <p:cNvSpPr txBox="1"/>
          <p:nvPr/>
        </p:nvSpPr>
        <p:spPr>
          <a:xfrm>
            <a:off x="181948" y="2162256"/>
            <a:ext cx="8780104" cy="1220078"/>
          </a:xfrm>
          <a:prstGeom prst="rect">
            <a:avLst/>
          </a:prstGeom>
          <a:noFill/>
        </p:spPr>
        <p:txBody>
          <a:bodyPr wrap="square" rtlCol="0">
            <a:spAutoFit/>
          </a:bodyPr>
          <a:lstStyle/>
          <a:p>
            <a:pPr algn="ctr">
              <a:lnSpc>
                <a:spcPct val="150000"/>
              </a:lnSpc>
            </a:pPr>
            <a:r>
              <a:rPr lang="zh-CN" altLang="en-US" sz="5400" dirty="0" smtClean="0">
                <a:solidFill>
                  <a:schemeClr val="bg1"/>
                </a:solidFill>
                <a:latin typeface="华文新魏" panose="02010800040101010101" pitchFamily="2" charset="-122"/>
                <a:ea typeface="华文新魏" panose="02010800040101010101" pitchFamily="2" charset="-122"/>
                <a:sym typeface="微软雅黑" panose="020B0503020204020204" pitchFamily="34" charset="-122"/>
              </a:rPr>
              <a:t>衍射光子神经网络综述</a:t>
            </a:r>
            <a:endParaRPr lang="en-US" altLang="zh-CN" sz="5400" dirty="0">
              <a:solidFill>
                <a:schemeClr val="bg1"/>
              </a:solidFill>
              <a:latin typeface="华文新魏" panose="02010800040101010101" pitchFamily="2" charset="-122"/>
              <a:ea typeface="华文新魏" panose="02010800040101010101" pitchFamily="2" charset="-122"/>
              <a:sym typeface="微软雅黑" panose="020B0503020204020204" pitchFamily="34" charset="-122"/>
            </a:endParaRPr>
          </a:p>
        </p:txBody>
      </p:sp>
      <p:sp>
        <p:nvSpPr>
          <p:cNvPr id="20" name="文本框 19"/>
          <p:cNvSpPr txBox="1"/>
          <p:nvPr/>
        </p:nvSpPr>
        <p:spPr>
          <a:xfrm>
            <a:off x="86256" y="5790677"/>
            <a:ext cx="4848225" cy="523220"/>
          </a:xfrm>
          <a:prstGeom prst="rect">
            <a:avLst/>
          </a:prstGeom>
          <a:noFill/>
        </p:spPr>
        <p:txBody>
          <a:bodyPr wrap="square" rtlCol="0">
            <a:spAutoFit/>
          </a:bodyPr>
          <a:lstStyle/>
          <a:p>
            <a:r>
              <a:rPr lang="en-US" altLang="zh-CN" sz="1400" b="1" dirty="0">
                <a:solidFill>
                  <a:schemeClr val="tx1"/>
                </a:solidFill>
                <a:latin typeface="+mn-lt"/>
                <a:ea typeface="华文新魏" panose="02010800040101010101" pitchFamily="2" charset="-122"/>
                <a:sym typeface="微软雅黑" panose="020B0503020204020204" pitchFamily="34" charset="-122"/>
              </a:rPr>
              <a:t>Beijing University of Posts and Telecommunications</a:t>
            </a:r>
            <a:endParaRPr lang="en-US" altLang="zh-CN" sz="1400" i="1" u="sng" dirty="0">
              <a:solidFill>
                <a:schemeClr val="tx1"/>
              </a:solidFill>
              <a:latin typeface="+mn-lt"/>
              <a:ea typeface="华文新魏" panose="02010800040101010101" pitchFamily="2" charset="-122"/>
              <a:sym typeface="微软雅黑" panose="020B0503020204020204" pitchFamily="34" charset="-122"/>
            </a:endParaRPr>
          </a:p>
          <a:p>
            <a:r>
              <a:rPr lang="en-US" altLang="zh-CN" sz="1400" b="1" dirty="0">
                <a:solidFill>
                  <a:schemeClr val="tx1"/>
                </a:solidFill>
                <a:latin typeface="+mn-lt"/>
                <a:ea typeface="华文新魏" panose="02010800040101010101" pitchFamily="2" charset="-122"/>
                <a:sym typeface="微软雅黑" panose="020B0503020204020204" pitchFamily="34" charset="-122"/>
              </a:rPr>
              <a:t>Beijing, 100876, P. R. </a:t>
            </a:r>
            <a:r>
              <a:rPr lang="en-US" altLang="zh-CN" sz="1400" b="1" dirty="0" err="1">
                <a:solidFill>
                  <a:schemeClr val="tx1"/>
                </a:solidFill>
                <a:latin typeface="+mn-lt"/>
                <a:ea typeface="华文新魏" panose="02010800040101010101" pitchFamily="2" charset="-122"/>
                <a:sym typeface="微软雅黑" panose="020B0503020204020204" pitchFamily="34" charset="-122"/>
              </a:rPr>
              <a:t>Cihna</a:t>
            </a:r>
            <a:endParaRPr lang="en-US" altLang="zh-CN" sz="1400" b="1" dirty="0">
              <a:solidFill>
                <a:schemeClr val="tx1"/>
              </a:solidFill>
              <a:latin typeface="+mn-lt"/>
              <a:ea typeface="华文新魏" panose="02010800040101010101" pitchFamily="2" charset="-122"/>
              <a:sym typeface="微软雅黑" panose="020B0503020204020204" pitchFamily="34" charset="-122"/>
            </a:endParaRPr>
          </a:p>
        </p:txBody>
      </p:sp>
    </p:spTree>
    <p:extLst>
      <p:ext uri="{BB962C8B-B14F-4D97-AF65-F5344CB8AC3E}">
        <p14:creationId xmlns:p14="http://schemas.microsoft.com/office/powerpoint/2010/main" val="18550890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654" y="958788"/>
            <a:ext cx="8904303" cy="621437"/>
          </a:xfrm>
          <a:prstGeom prst="rect">
            <a:avLst/>
          </a:prstGeom>
          <a:noFill/>
        </p:spPr>
        <p:txBody>
          <a:bodyPr wrap="square" rtlCol="0">
            <a:noAutofit/>
          </a:bodyPr>
          <a:lstStyle/>
          <a:p>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2019</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年厦门大学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Chen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Yingshi</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等人提出了一种多频通道衍射光子神经网络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descr="D:\交流\QQ记录和文件\2501832723\FileRecv\MobileFile\Image\2S_$6FB$2J{RBSI2XWTLTK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286" y="2299981"/>
            <a:ext cx="5206235" cy="3186417"/>
          </a:xfrm>
          <a:prstGeom prst="rect">
            <a:avLst/>
          </a:prstGeom>
          <a:noFill/>
          <a:ln>
            <a:noFill/>
          </a:ln>
        </p:spPr>
      </p:pic>
      <p:sp>
        <p:nvSpPr>
          <p:cNvPr id="5" name="TextBox 4"/>
          <p:cNvSpPr txBox="1"/>
          <p:nvPr/>
        </p:nvSpPr>
        <p:spPr>
          <a:xfrm>
            <a:off x="5788241" y="1926454"/>
            <a:ext cx="2965142" cy="3986074"/>
          </a:xfrm>
          <a:prstGeom prst="rect">
            <a:avLst/>
          </a:prstGeom>
          <a:noFill/>
        </p:spPr>
        <p:txBody>
          <a:bodyPr wrap="square" rtlCol="0">
            <a:noAutofit/>
          </a:bodyPr>
          <a:lstStyle/>
          <a:p>
            <a:pPr algn="just"/>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保证</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Lin Xing</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提出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DDNN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的架构不变，在输入端口依次发射不同频率的光，在输出层添加一个额外的光学累加器，对每一频率的结果加权求和，再对得到的结果进行处理进行分类</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fasion</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-MNIST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数据集精度达到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85%</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EMNIST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精度达到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73%</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86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ppt_w</p:attrName>
                                        </p:attrNameLst>
                                      </p:cBhvr>
                                      <p:tavLst>
                                        <p:tav tm="0" fmla="#ppt_w*sin(2.5*pi*$)">
                                          <p:val>
                                            <p:fltVal val="0"/>
                                          </p:val>
                                        </p:tav>
                                        <p:tav tm="100000">
                                          <p:val>
                                            <p:fltVal val="1"/>
                                          </p:val>
                                        </p:tav>
                                      </p:tavLst>
                                    </p:anim>
                                    <p:anim calcmode="lin" valueType="num">
                                      <p:cBhvr>
                                        <p:cTn id="21"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637" y="1019006"/>
            <a:ext cx="8919713" cy="996225"/>
          </a:xfrm>
          <a:prstGeom prst="rect">
            <a:avLst/>
          </a:prstGeom>
          <a:noFill/>
        </p:spPr>
        <p:txBody>
          <a:bodyPr wrap="square" rtlCol="0">
            <a:noAutofit/>
          </a:bodyPr>
          <a:lstStyle/>
          <a:p>
            <a:pPr algn="just"/>
            <a:r>
              <a:rPr lang="en-US" altLang="zh-CN" sz="2000" dirty="0" smtClean="0">
                <a:latin typeface="华文楷体" panose="02010600040101010101" pitchFamily="2" charset="-122"/>
                <a:ea typeface="华文楷体" panose="02010600040101010101" pitchFamily="2" charset="-122"/>
              </a:rPr>
              <a:t>2020</a:t>
            </a:r>
            <a:r>
              <a:rPr lang="zh-CN" altLang="en-US" sz="2000" dirty="0" smtClean="0">
                <a:latin typeface="华文楷体" panose="02010600040101010101" pitchFamily="2" charset="-122"/>
                <a:ea typeface="华文楷体" panose="02010600040101010101" pitchFamily="2" charset="-122"/>
              </a:rPr>
              <a:t>年</a:t>
            </a:r>
            <a:r>
              <a:rPr lang="en-US" altLang="zh-CN" sz="2000" dirty="0" smtClean="0">
                <a:latin typeface="华文楷体" panose="02010600040101010101" pitchFamily="2" charset="-122"/>
                <a:ea typeface="华文楷体" panose="02010600040101010101" pitchFamily="2" charset="-122"/>
              </a:rPr>
              <a:t>Pad</a:t>
            </a:r>
            <a:r>
              <a:rPr lang="zh-CN" altLang="en-US" sz="2000" dirty="0">
                <a:latin typeface="华文楷体" panose="02010600040101010101" pitchFamily="2" charset="-122"/>
                <a:ea typeface="华文楷体" panose="02010600040101010101" pitchFamily="2" charset="-122"/>
              </a:rPr>
              <a:t>等</a:t>
            </a:r>
            <a:r>
              <a:rPr lang="zh-CN" altLang="en-US" sz="2000" dirty="0">
                <a:latin typeface="华文楷体" panose="02010600040101010101" pitchFamily="2" charset="-122"/>
                <a:ea typeface="华文楷体" panose="02010600040101010101" pitchFamily="2" charset="-122"/>
              </a:rPr>
              <a:t>人</a:t>
            </a:r>
            <a:r>
              <a:rPr lang="zh-CN" altLang="zh-CN" sz="2000" dirty="0">
                <a:latin typeface="华文楷体" panose="02010600040101010101" pitchFamily="2" charset="-122"/>
                <a:ea typeface="华文楷体" panose="02010600040101010101" pitchFamily="2" charset="-122"/>
              </a:rPr>
              <a:t>提出了基于调幅掩膜的光学卷积来处理非相干和宽带光（自然界存在</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[5]</a:t>
            </a:r>
            <a:r>
              <a:rPr lang="zh-CN" altLang="zh-CN" sz="2000" dirty="0" smtClean="0">
                <a:latin typeface="华文楷体" panose="02010600040101010101" pitchFamily="2" charset="-122"/>
                <a:ea typeface="华文楷体" panose="02010600040101010101" pitchFamily="2" charset="-122"/>
              </a:rPr>
              <a:t>。混合光电</a:t>
            </a:r>
            <a:r>
              <a:rPr lang="zh-CN" altLang="en-US" sz="2000" dirty="0" smtClean="0">
                <a:latin typeface="华文楷体" panose="02010600040101010101" pitchFamily="2" charset="-122"/>
                <a:ea typeface="华文楷体" panose="02010600040101010101" pitchFamily="2" charset="-122"/>
              </a:rPr>
              <a:t>具有</a:t>
            </a:r>
            <a:r>
              <a:rPr lang="zh-CN" altLang="zh-CN" sz="2000" dirty="0" smtClean="0">
                <a:latin typeface="华文楷体" panose="02010600040101010101" pitchFamily="2" charset="-122"/>
                <a:ea typeface="华文楷体" panose="02010600040101010101" pitchFamily="2" charset="-122"/>
              </a:rPr>
              <a:t>低功耗</a:t>
            </a:r>
            <a:r>
              <a:rPr lang="zh-CN" altLang="en-US" sz="2000" dirty="0">
                <a:latin typeface="华文楷体" panose="02010600040101010101" pitchFamily="2" charset="-122"/>
                <a:ea typeface="华文楷体" panose="02010600040101010101" pitchFamily="2" charset="-122"/>
              </a:rPr>
              <a:t>、</a:t>
            </a:r>
            <a:r>
              <a:rPr lang="zh-CN" altLang="zh-CN" sz="2000" dirty="0" smtClean="0">
                <a:latin typeface="华文楷体" panose="02010600040101010101" pitchFamily="2" charset="-122"/>
                <a:ea typeface="华文楷体" panose="02010600040101010101" pitchFamily="2" charset="-122"/>
              </a:rPr>
              <a:t>低延迟</a:t>
            </a:r>
            <a:r>
              <a:rPr lang="zh-CN" altLang="en-US" sz="2000" dirty="0" smtClean="0">
                <a:latin typeface="华文楷体" panose="02010600040101010101" pitchFamily="2" charset="-122"/>
                <a:ea typeface="华文楷体" panose="02010600040101010101" pitchFamily="2" charset="-122"/>
              </a:rPr>
              <a:t>的优势</a:t>
            </a:r>
            <a:r>
              <a:rPr lang="zh-CN" altLang="zh-CN" sz="2000" dirty="0" smtClean="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适用于实时嵌入式应用。</a:t>
            </a:r>
          </a:p>
          <a:p>
            <a:pPr algn="just"/>
            <a:endParaRPr lang="zh-CN" altLang="en-US" dirty="0">
              <a:latin typeface="华文楷体" panose="02010600040101010101" pitchFamily="2" charset="-122"/>
              <a:ea typeface="华文楷体" panose="02010600040101010101" pitchFamily="2" charset="-122"/>
            </a:endParaRPr>
          </a:p>
        </p:txBody>
      </p:sp>
      <p:pic>
        <p:nvPicPr>
          <p:cNvPr id="41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5661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4"/>
          <p:cNvSpPr>
            <a:spLocks noChangeArrowheads="1"/>
          </p:cNvSpPr>
          <p:nvPr/>
        </p:nvSpPr>
        <p:spPr bwMode="auto">
          <a:xfrm>
            <a:off x="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8" name="Rectangle 25"/>
          <p:cNvSpPr>
            <a:spLocks noChangeArrowheads="1"/>
          </p:cNvSpPr>
          <p:nvPr/>
        </p:nvSpPr>
        <p:spPr bwMode="auto">
          <a:xfrm>
            <a:off x="0" y="4495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3" name="图片 12" descr="D:\交流\QQ记录和文件\2501832723\FileRecv\MobileFile\Image\4CCMIQ(7DB$6MBNJVG_5A26.png"/>
          <p:cNvPicPr/>
          <p:nvPr/>
        </p:nvPicPr>
        <p:blipFill>
          <a:blip r:embed="rId4">
            <a:extLst>
              <a:ext uri="{28A0092B-C50C-407E-A947-70E740481C1C}">
                <a14:useLocalDpi xmlns:a14="http://schemas.microsoft.com/office/drawing/2010/main" val="0"/>
              </a:ext>
            </a:extLst>
          </a:blip>
          <a:srcRect/>
          <a:stretch>
            <a:fillRect/>
          </a:stretch>
        </p:blipFill>
        <p:spPr bwMode="auto">
          <a:xfrm>
            <a:off x="451269" y="2015231"/>
            <a:ext cx="3980180" cy="1892300"/>
          </a:xfrm>
          <a:prstGeom prst="rect">
            <a:avLst/>
          </a:prstGeom>
          <a:noFill/>
          <a:ln>
            <a:noFill/>
          </a:ln>
        </p:spPr>
      </p:pic>
      <p:sp>
        <p:nvSpPr>
          <p:cNvPr id="9" name="TextBox 8"/>
          <p:cNvSpPr txBox="1"/>
          <p:nvPr/>
        </p:nvSpPr>
        <p:spPr>
          <a:xfrm>
            <a:off x="4918227" y="2015231"/>
            <a:ext cx="3648722" cy="4221332"/>
          </a:xfrm>
          <a:prstGeom prst="rect">
            <a:avLst/>
          </a:prstGeom>
          <a:noFill/>
        </p:spPr>
        <p:txBody>
          <a:bodyPr wrap="square" rtlCol="0">
            <a:noAutofit/>
          </a:bodyPr>
          <a:lstStyle/>
          <a:p>
            <a:r>
              <a:rPr lang="zh-CN" altLang="zh-CN" sz="2000" dirty="0">
                <a:latin typeface="华文楷体" panose="02010600040101010101" pitchFamily="2" charset="-122"/>
                <a:ea typeface="华文楷体" panose="02010600040101010101" pitchFamily="2" charset="-122"/>
              </a:rPr>
              <a:t>激活函数：通常传感器线性读取像素值实现线性激活函数，然而某些成像传感器（</a:t>
            </a:r>
            <a:r>
              <a:rPr lang="en-US" altLang="zh-CN" sz="2000" dirty="0">
                <a:latin typeface="华文楷体" panose="02010600040101010101" pitchFamily="2" charset="-122"/>
                <a:ea typeface="华文楷体" panose="02010600040101010101" pitchFamily="2" charset="-122"/>
              </a:rPr>
              <a:t>ERGO</a:t>
            </a:r>
            <a:r>
              <a:rPr lang="zh-CN" altLang="zh-CN" sz="2000" dirty="0">
                <a:latin typeface="华文楷体" panose="02010600040101010101" pitchFamily="2" charset="-122"/>
                <a:ea typeface="华文楷体" panose="02010600040101010101" pitchFamily="2" charset="-122"/>
              </a:rPr>
              <a:t>）实现</a:t>
            </a:r>
            <a:r>
              <a:rPr lang="en-US" altLang="zh-CN" sz="2000" dirty="0">
                <a:latin typeface="华文楷体" panose="02010600040101010101" pitchFamily="2" charset="-122"/>
                <a:ea typeface="华文楷体" panose="02010600040101010101" pitchFamily="2" charset="-122"/>
              </a:rPr>
              <a:t>log</a:t>
            </a:r>
            <a:r>
              <a:rPr lang="zh-CN" altLang="zh-CN" sz="2000" dirty="0">
                <a:latin typeface="华文楷体" panose="02010600040101010101" pitchFamily="2" charset="-122"/>
                <a:ea typeface="华文楷体" panose="02010600040101010101" pitchFamily="2" charset="-122"/>
              </a:rPr>
              <a:t>非线性函数。</a:t>
            </a:r>
          </a:p>
          <a:p>
            <a:r>
              <a:rPr lang="zh-CN" altLang="zh-CN" sz="2000" dirty="0">
                <a:latin typeface="华文楷体" panose="02010600040101010101" pitchFamily="2" charset="-122"/>
                <a:ea typeface="华文楷体" panose="02010600040101010101" pitchFamily="2" charset="-122"/>
              </a:rPr>
              <a:t>参数：</a:t>
            </a:r>
            <a:r>
              <a:rPr lang="en-US" altLang="zh-CN" sz="2000" dirty="0">
                <a:latin typeface="华文楷体" panose="02010600040101010101" pitchFamily="2" charset="-122"/>
                <a:ea typeface="华文楷体" panose="02010600040101010101" pitchFamily="2" charset="-122"/>
              </a:rPr>
              <a:t>240*240</a:t>
            </a:r>
            <a:r>
              <a:rPr lang="zh-CN" altLang="zh-CN" sz="2000" dirty="0">
                <a:latin typeface="华文楷体" panose="02010600040101010101" pitchFamily="2" charset="-122"/>
                <a:ea typeface="华文楷体" panose="02010600040101010101" pitchFamily="2" charset="-122"/>
              </a:rPr>
              <a:t>的卷积核，板子边长</a:t>
            </a:r>
            <a:r>
              <a:rPr lang="en-US" altLang="zh-CN" sz="2000" dirty="0">
                <a:latin typeface="华文楷体" panose="02010600040101010101" pitchFamily="2" charset="-122"/>
                <a:ea typeface="华文楷体" panose="02010600040101010101" pitchFamily="2" charset="-122"/>
              </a:rPr>
              <a:t>8.64mm</a:t>
            </a:r>
            <a:r>
              <a:rPr lang="zh-CN" altLang="zh-CN"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4</a:t>
            </a:r>
            <a:r>
              <a:rPr lang="zh-CN" altLang="zh-CN" sz="2000" dirty="0">
                <a:latin typeface="华文楷体" panose="02010600040101010101" pitchFamily="2" charset="-122"/>
                <a:ea typeface="华文楷体" panose="02010600040101010101" pitchFamily="2" charset="-122"/>
              </a:rPr>
              <a:t>层全连接，每层</a:t>
            </a:r>
            <a:r>
              <a:rPr lang="en-US" altLang="zh-CN" sz="2000" dirty="0">
                <a:latin typeface="华文楷体" panose="02010600040101010101" pitchFamily="2" charset="-122"/>
                <a:ea typeface="华文楷体" panose="02010600040101010101" pitchFamily="2" charset="-122"/>
              </a:rPr>
              <a:t>256</a:t>
            </a:r>
            <a:r>
              <a:rPr lang="zh-CN" altLang="zh-CN" sz="2000" dirty="0">
                <a:latin typeface="华文楷体" panose="02010600040101010101" pitchFamily="2" charset="-122"/>
                <a:ea typeface="华文楷体" panose="02010600040101010101" pitchFamily="2" charset="-122"/>
              </a:rPr>
              <a:t>个神经元。光学卷积的结果经过下</a:t>
            </a:r>
            <a:r>
              <a:rPr lang="zh-CN" altLang="zh-CN" sz="2000" dirty="0" smtClean="0">
                <a:latin typeface="华文楷体" panose="02010600040101010101" pitchFamily="2" charset="-122"/>
                <a:ea typeface="华文楷体" panose="02010600040101010101" pitchFamily="2" charset="-122"/>
              </a:rPr>
              <a:t>采样得到</a:t>
            </a:r>
            <a:r>
              <a:rPr lang="en-US" altLang="zh-CN" sz="2000" dirty="0">
                <a:latin typeface="华文楷体" panose="02010600040101010101" pitchFamily="2" charset="-122"/>
                <a:ea typeface="华文楷体" panose="02010600040101010101" pitchFamily="2" charset="-122"/>
              </a:rPr>
              <a:t>40*40</a:t>
            </a:r>
            <a:r>
              <a:rPr lang="zh-CN" altLang="zh-CN" sz="2000" dirty="0">
                <a:latin typeface="华文楷体" panose="02010600040101010101" pitchFamily="2" charset="-122"/>
                <a:ea typeface="华文楷体" panose="02010600040101010101" pitchFamily="2" charset="-122"/>
              </a:rPr>
              <a:t>的图像送入全连接</a:t>
            </a:r>
            <a:r>
              <a:rPr lang="zh-CN" altLang="zh-CN"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a:p>
            <a:r>
              <a:rPr lang="en-US" altLang="zh-CN" sz="2000" dirty="0">
                <a:latin typeface="华文楷体" panose="02010600040101010101" pitchFamily="2" charset="-122"/>
                <a:ea typeface="华文楷体" panose="02010600040101010101" pitchFamily="2" charset="-122"/>
              </a:rPr>
              <a:t>EMNIST-Digits</a:t>
            </a:r>
            <a:r>
              <a:rPr lang="zh-CN" altLang="en-US" sz="2000" dirty="0">
                <a:latin typeface="华文楷体" panose="02010600040101010101" pitchFamily="2" charset="-122"/>
                <a:ea typeface="华文楷体" panose="02010600040101010101" pitchFamily="2" charset="-122"/>
              </a:rPr>
              <a:t>精度：</a:t>
            </a:r>
            <a:r>
              <a:rPr lang="en-US" altLang="zh-CN" sz="2000" dirty="0">
                <a:latin typeface="华文楷体" panose="02010600040101010101" pitchFamily="2" charset="-122"/>
                <a:ea typeface="华文楷体" panose="02010600040101010101" pitchFamily="2" charset="-122"/>
              </a:rPr>
              <a:t>99.43</a:t>
            </a:r>
            <a:r>
              <a:rPr lang="en-US" altLang="zh-CN" sz="2000" dirty="0" smtClean="0">
                <a:latin typeface="华文楷体" panose="02010600040101010101" pitchFamily="2" charset="-122"/>
                <a:ea typeface="华文楷体" panose="02010600040101010101" pitchFamily="2" charset="-122"/>
              </a:rPr>
              <a:t>%</a:t>
            </a:r>
            <a:endParaRPr lang="zh-CN" altLang="zh-CN" sz="2000" dirty="0">
              <a:latin typeface="华文楷体" panose="02010600040101010101" pitchFamily="2" charset="-122"/>
              <a:ea typeface="华文楷体" panose="02010600040101010101" pitchFamily="2" charset="-122"/>
            </a:endParaRPr>
          </a:p>
          <a:p>
            <a:r>
              <a:rPr lang="zh-CN" altLang="zh-CN" sz="2000" dirty="0">
                <a:latin typeface="华文楷体" panose="02010600040101010101" pitchFamily="2" charset="-122"/>
                <a:ea typeface="华文楷体" panose="02010600040101010101" pitchFamily="2" charset="-122"/>
              </a:rPr>
              <a:t>实验当中采用</a:t>
            </a:r>
            <a:r>
              <a:rPr lang="en-US" altLang="zh-CN" sz="2000" dirty="0">
                <a:latin typeface="华文楷体" panose="02010600040101010101" pitchFamily="2" charset="-122"/>
                <a:ea typeface="华文楷体" panose="02010600040101010101" pitchFamily="2" charset="-122"/>
              </a:rPr>
              <a:t>SLM</a:t>
            </a:r>
            <a:r>
              <a:rPr lang="zh-CN" altLang="zh-CN" sz="2000" dirty="0">
                <a:latin typeface="华文楷体" panose="02010600040101010101" pitchFamily="2" charset="-122"/>
                <a:ea typeface="华文楷体" panose="02010600040101010101" pitchFamily="2" charset="-122"/>
              </a:rPr>
              <a:t>，因为其可电编程，然而工业中会用固定的掩膜板，因为其成本低</a:t>
            </a:r>
            <a:r>
              <a:rPr lang="zh-CN" altLang="zh-CN" sz="2000" dirty="0" smtClean="0">
                <a:latin typeface="华文楷体" panose="02010600040101010101" pitchFamily="2" charset="-122"/>
                <a:ea typeface="华文楷体" panose="02010600040101010101" pitchFamily="2" charset="-122"/>
              </a:rPr>
              <a:t>。</a:t>
            </a:r>
            <a:endParaRPr lang="zh-CN" altLang="zh-CN" sz="2000" dirty="0">
              <a:latin typeface="华文楷体" panose="02010600040101010101" pitchFamily="2" charset="-122"/>
              <a:ea typeface="华文楷体" panose="02010600040101010101" pitchFamily="2" charset="-122"/>
            </a:endParaRPr>
          </a:p>
        </p:txBody>
      </p:sp>
      <p:pic>
        <p:nvPicPr>
          <p:cNvPr id="4122"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7974" y="3907531"/>
            <a:ext cx="2202077" cy="2202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254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122"/>
                                        </p:tgtEl>
                                        <p:attrNameLst>
                                          <p:attrName>style.visibility</p:attrName>
                                        </p:attrNameLst>
                                      </p:cBhvr>
                                      <p:to>
                                        <p:strVal val="visible"/>
                                      </p:to>
                                    </p:set>
                                    <p:animEffect transition="in" filter="circle(in)">
                                      <p:cBhvr>
                                        <p:cTn id="17" dur="2000"/>
                                        <p:tgtEl>
                                          <p:spTgt spid="412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circle(in)">
                                      <p:cBhvr>
                                        <p:cTn id="22" dur="2000"/>
                                        <p:tgtEl>
                                          <p:spTgt spid="9">
                                            <p:txEl>
                                              <p:pRg st="0" end="0"/>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circle(in)">
                                      <p:cBhvr>
                                        <p:cTn id="25" dur="2000"/>
                                        <p:tgtEl>
                                          <p:spTgt spid="9">
                                            <p:txEl>
                                              <p:pRg st="1" end="1"/>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circle(in)">
                                      <p:cBhvr>
                                        <p:cTn id="28" dur="2000"/>
                                        <p:tgtEl>
                                          <p:spTgt spid="9">
                                            <p:txEl>
                                              <p:pRg st="2" end="2"/>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circle(in)">
                                      <p:cBhvr>
                                        <p:cTn id="31"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90" y="966157"/>
            <a:ext cx="8980098" cy="1057952"/>
          </a:xfrm>
          <a:prstGeom prst="rect">
            <a:avLst/>
          </a:prstGeom>
          <a:noFill/>
        </p:spPr>
        <p:txBody>
          <a:bodyPr wrap="square" rtlCol="0">
            <a:noAutofit/>
          </a:bodyPr>
          <a:lstStyle/>
          <a:p>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年加利福尼亚大学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Li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Jingxi</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将</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目标的空间信息通过训练衍射层编码到</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光谱</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[6]</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使用</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单像素探测器处理多波长信息以实现目标的光</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分类</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，是</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一</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种资源高效的方式</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具有</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低</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延迟、低功耗和低像素</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计数</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的优势</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73867"/>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descr="D:\交流\QQ记录和文件\2501832723\FileRecv\MobileFile\Image\X0BVC55OJ@C48Z76%36743J.png"/>
          <p:cNvPicPr/>
          <p:nvPr/>
        </p:nvPicPr>
        <p:blipFill>
          <a:blip r:embed="rId4">
            <a:extLst>
              <a:ext uri="{28A0092B-C50C-407E-A947-70E740481C1C}">
                <a14:useLocalDpi xmlns:a14="http://schemas.microsoft.com/office/drawing/2010/main" val="0"/>
              </a:ext>
            </a:extLst>
          </a:blip>
          <a:srcRect/>
          <a:stretch>
            <a:fillRect/>
          </a:stretch>
        </p:blipFill>
        <p:spPr bwMode="auto">
          <a:xfrm>
            <a:off x="362734" y="2483208"/>
            <a:ext cx="4547870" cy="3205480"/>
          </a:xfrm>
          <a:prstGeom prst="rect">
            <a:avLst/>
          </a:prstGeom>
          <a:noFill/>
          <a:ln>
            <a:noFill/>
          </a:ln>
        </p:spPr>
      </p:pic>
      <p:sp>
        <p:nvSpPr>
          <p:cNvPr id="4" name="TextBox 3"/>
          <p:cNvSpPr txBox="1"/>
          <p:nvPr/>
        </p:nvSpPr>
        <p:spPr>
          <a:xfrm>
            <a:off x="5539666" y="2201661"/>
            <a:ext cx="3142695" cy="3950563"/>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使用等离子体纳米天线作为太赫兹时域光谱学系统的一部分的源和检测器，</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DDNN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3D</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打印），后面接</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层隐藏层的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。将衍射层每个像素点的厚度作为训练参数。衍射板间隔</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3cm</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，边长</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8cm</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。光学前端实现分类，将十个波长作为输入送入</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实现图像重构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测试精度：最高</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96.07%</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3625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8676" y="957532"/>
            <a:ext cx="8744505" cy="711470"/>
          </a:xfrm>
          <a:prstGeom prst="rect">
            <a:avLst/>
          </a:prstGeom>
          <a:noFill/>
        </p:spPr>
        <p:txBody>
          <a:bodyPr wrap="square" rtlCol="0">
            <a:noAutofit/>
          </a:bodyPr>
          <a:lstStyle/>
          <a:p>
            <a:r>
              <a:rPr lang="zh-CN" altLang="en-US" sz="2000" dirty="0" smtClean="0">
                <a:latin typeface="华文楷体" panose="02010600040101010101" pitchFamily="2" charset="-122"/>
                <a:ea typeface="华文楷体" panose="02010600040101010101" pitchFamily="2" charset="-122"/>
              </a:rPr>
              <a:t>以上结构存在的问题：</a:t>
            </a:r>
            <a:r>
              <a:rPr lang="zh-CN" altLang="zh-CN" sz="2000" dirty="0" smtClean="0">
                <a:latin typeface="华文楷体" panose="02010600040101010101" pitchFamily="2" charset="-122"/>
                <a:ea typeface="华文楷体" panose="02010600040101010101" pitchFamily="2" charset="-122"/>
              </a:rPr>
              <a:t>调整</a:t>
            </a:r>
            <a:r>
              <a:rPr lang="zh-CN" altLang="zh-CN" sz="2000" dirty="0">
                <a:latin typeface="华文楷体" panose="02010600040101010101" pitchFamily="2" charset="-122"/>
                <a:ea typeface="华文楷体" panose="02010600040101010101" pitchFamily="2" charset="-122"/>
              </a:rPr>
              <a:t>超参数的大小，分类精度会提高，但系统稳定性和探测器的功率效率会下降。</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243" y="6543675"/>
            <a:ext cx="232050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descr="D:\交流\QQ记录和文件\2501832723\FileRecv\MobileFile\Image\2TGV1$6}HH_DYK3PMDUI%I4.png"/>
          <p:cNvPicPr/>
          <p:nvPr/>
        </p:nvPicPr>
        <p:blipFill>
          <a:blip r:embed="rId3">
            <a:extLst>
              <a:ext uri="{28A0092B-C50C-407E-A947-70E740481C1C}">
                <a14:useLocalDpi xmlns:a14="http://schemas.microsoft.com/office/drawing/2010/main" val="0"/>
              </a:ext>
            </a:extLst>
          </a:blip>
          <a:srcRect/>
          <a:stretch>
            <a:fillRect/>
          </a:stretch>
        </p:blipFill>
        <p:spPr bwMode="auto">
          <a:xfrm>
            <a:off x="470029" y="2256427"/>
            <a:ext cx="5274310" cy="3321685"/>
          </a:xfrm>
          <a:prstGeom prst="rect">
            <a:avLst/>
          </a:prstGeom>
          <a:noFill/>
          <a:ln>
            <a:noFill/>
          </a:ln>
        </p:spPr>
      </p:pic>
      <p:sp>
        <p:nvSpPr>
          <p:cNvPr id="6" name="TextBox 5"/>
          <p:cNvSpPr txBox="1"/>
          <p:nvPr/>
        </p:nvSpPr>
        <p:spPr>
          <a:xfrm>
            <a:off x="6267634" y="2256427"/>
            <a:ext cx="2521259" cy="3629468"/>
          </a:xfrm>
          <a:prstGeom prst="rect">
            <a:avLst/>
          </a:prstGeom>
          <a:noFill/>
        </p:spPr>
        <p:txBody>
          <a:bodyPr wrap="square" rtlCol="0">
            <a:noAutofit/>
          </a:bodyPr>
          <a:lstStyle/>
          <a:p>
            <a:pPr algn="just"/>
            <a:r>
              <a:rPr lang="zh-CN" altLang="zh-CN" sz="2000" dirty="0">
                <a:latin typeface="华文楷体" panose="02010600040101010101" pitchFamily="2" charset="-122"/>
                <a:ea typeface="华文楷体" panose="02010600040101010101" pitchFamily="2" charset="-122"/>
              </a:rPr>
              <a:t>即使光学前端分类错误，</a:t>
            </a:r>
            <a:r>
              <a:rPr lang="en-US" altLang="zh-CN" sz="2000" dirty="0">
                <a:latin typeface="华文楷体" panose="02010600040101010101" pitchFamily="2" charset="-122"/>
                <a:ea typeface="华文楷体" panose="02010600040101010101" pitchFamily="2" charset="-122"/>
              </a:rPr>
              <a:t>ANN</a:t>
            </a:r>
            <a:r>
              <a:rPr lang="zh-CN" altLang="zh-CN" sz="2000" dirty="0">
                <a:latin typeface="华文楷体" panose="02010600040101010101" pitchFamily="2" charset="-122"/>
                <a:ea typeface="华文楷体" panose="02010600040101010101" pitchFamily="2" charset="-122"/>
              </a:rPr>
              <a:t>的图像重构依然正确</a:t>
            </a:r>
            <a:r>
              <a:rPr lang="zh-CN"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这些重构的图像作为光学前端新的输入，网络输出的谱进行分类，可以得到正确的结果。</a:t>
            </a:r>
            <a:endParaRPr lang="zh-CN" altLang="zh-CN" sz="2000" dirty="0">
              <a:latin typeface="华文楷体" panose="02010600040101010101" pitchFamily="2" charset="-122"/>
              <a:ea typeface="华文楷体" panose="02010600040101010101" pitchFamily="2" charset="-122"/>
            </a:endParaRPr>
          </a:p>
          <a:p>
            <a:pPr algn="just"/>
            <a:endParaRPr lang="en-US" altLang="zh-CN" sz="2000" dirty="0" smtClean="0">
              <a:latin typeface="华文楷体" panose="02010600040101010101" pitchFamily="2" charset="-122"/>
              <a:ea typeface="华文楷体" panose="02010600040101010101" pitchFamily="2" charset="-122"/>
            </a:endParaRPr>
          </a:p>
          <a:p>
            <a:pPr algn="just"/>
            <a:r>
              <a:rPr lang="zh-CN" altLang="zh-CN" sz="2000" dirty="0" smtClean="0">
                <a:latin typeface="华文楷体" panose="02010600040101010101" pitchFamily="2" charset="-122"/>
                <a:ea typeface="华文楷体" panose="02010600040101010101" pitchFamily="2" charset="-122"/>
              </a:rPr>
              <a:t>使用</a:t>
            </a:r>
            <a:r>
              <a:rPr lang="zh-CN" altLang="zh-CN" sz="2000" dirty="0">
                <a:latin typeface="华文楷体" panose="02010600040101010101" pitchFamily="2" charset="-122"/>
                <a:ea typeface="华文楷体" panose="02010600040101010101" pitchFamily="2" charset="-122"/>
              </a:rPr>
              <a:t>上述</a:t>
            </a:r>
            <a:r>
              <a:rPr lang="zh-CN" altLang="zh-CN" sz="2000" dirty="0" smtClean="0">
                <a:latin typeface="华文楷体" panose="02010600040101010101" pitchFamily="2" charset="-122"/>
                <a:ea typeface="华文楷体" panose="02010600040101010101" pitchFamily="2" charset="-122"/>
              </a:rPr>
              <a:t>策略，分类</a:t>
            </a:r>
            <a:r>
              <a:rPr lang="zh-CN" altLang="zh-CN" sz="2000" dirty="0">
                <a:latin typeface="华文楷体" panose="02010600040101010101" pitchFamily="2" charset="-122"/>
                <a:ea typeface="华文楷体" panose="02010600040101010101" pitchFamily="2" charset="-122"/>
              </a:rPr>
              <a:t>精度从</a:t>
            </a:r>
            <a:r>
              <a:rPr lang="en-US" altLang="zh-CN" sz="2000" dirty="0">
                <a:latin typeface="华文楷体" panose="02010600040101010101" pitchFamily="2" charset="-122"/>
                <a:ea typeface="华文楷体" panose="02010600040101010101" pitchFamily="2" charset="-122"/>
              </a:rPr>
              <a:t>84.02%</a:t>
            </a:r>
            <a:r>
              <a:rPr lang="zh-CN" altLang="zh-CN" sz="2000" dirty="0">
                <a:latin typeface="华文楷体" panose="02010600040101010101" pitchFamily="2" charset="-122"/>
                <a:ea typeface="华文楷体" panose="02010600040101010101" pitchFamily="2" charset="-122"/>
              </a:rPr>
              <a:t>提高到</a:t>
            </a:r>
            <a:r>
              <a:rPr lang="en-US" altLang="zh-CN" sz="2000" dirty="0">
                <a:latin typeface="华文楷体" panose="02010600040101010101" pitchFamily="2" charset="-122"/>
                <a:ea typeface="华文楷体" panose="02010600040101010101" pitchFamily="2" charset="-122"/>
              </a:rPr>
              <a:t>91.29%</a:t>
            </a:r>
            <a:r>
              <a:rPr lang="zh-CN" altLang="zh-CN" sz="20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50119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769" y="931651"/>
            <a:ext cx="8945593" cy="1376543"/>
          </a:xfrm>
          <a:prstGeom prst="rect">
            <a:avLst/>
          </a:prstGeom>
          <a:noFill/>
        </p:spPr>
        <p:txBody>
          <a:bodyPr wrap="square" rtlCol="0">
            <a:noAutofit/>
          </a:bodyPr>
          <a:lstStyle/>
          <a:p>
            <a:pPr algn="just"/>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年乔</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治大学和</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华盛顿联合大学</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Miscuglio</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等人针对之前</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计算</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复杂度高，延迟高，功耗高，要求数据有大的特征映射，或深度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CNN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以及</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GPU</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TPU</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依然存在耗电和长的计算时间的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缺点</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，提出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使用</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DMD</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KHz</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快速编程高分辨率）进行仅幅度电光</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卷积</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[7]</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创新点在于硬件设备。</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102" y="6543675"/>
            <a:ext cx="1664898"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图片 10" descr="D:\交流\QQ记录和文件\2501832723\FileRecv\MobileFile\Image\E%Z)}{QAWYHJR4~536%K0@9.png"/>
          <p:cNvPicPr/>
          <p:nvPr/>
        </p:nvPicPr>
        <p:blipFill>
          <a:blip r:embed="rId4">
            <a:extLst>
              <a:ext uri="{28A0092B-C50C-407E-A947-70E740481C1C}">
                <a14:useLocalDpi xmlns:a14="http://schemas.microsoft.com/office/drawing/2010/main" val="0"/>
              </a:ext>
            </a:extLst>
          </a:blip>
          <a:srcRect/>
          <a:stretch>
            <a:fillRect/>
          </a:stretch>
        </p:blipFill>
        <p:spPr bwMode="auto">
          <a:xfrm>
            <a:off x="120769" y="3086226"/>
            <a:ext cx="4953635" cy="1875155"/>
          </a:xfrm>
          <a:prstGeom prst="rect">
            <a:avLst/>
          </a:prstGeom>
          <a:noFill/>
          <a:ln>
            <a:noFill/>
          </a:ln>
        </p:spPr>
      </p:pic>
      <p:sp>
        <p:nvSpPr>
          <p:cNvPr id="9" name="TextBox 8"/>
          <p:cNvSpPr txBox="1"/>
          <p:nvPr/>
        </p:nvSpPr>
        <p:spPr>
          <a:xfrm>
            <a:off x="5452942" y="2396969"/>
            <a:ext cx="3497802" cy="3790765"/>
          </a:xfrm>
          <a:prstGeom prst="rect">
            <a:avLst/>
          </a:prstGeom>
          <a:noFill/>
        </p:spPr>
        <p:txBody>
          <a:bodyPr wrap="square" rtlCol="0">
            <a:noAutofit/>
          </a:bodyPr>
          <a:lstStyle/>
          <a:p>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由摄像机和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DMD(2Mpx)</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的高像素分辨率给出的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并行性</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更新速率的数量级比基于液晶的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SLMS</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高</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100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倍</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标准</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吞吐量相当于</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4Peta</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运算</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相机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实现非线性激活函数：电场强度是关于光的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二次方</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分类精度：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MNIST98%</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CIFAR54%</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2292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9" dur="500"/>
                                        <p:tgtEl>
                                          <p:spTgt spid="9">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2" dur="500"/>
                                        <p:tgtEl>
                                          <p:spTgt spid="9">
                                            <p:txEl>
                                              <p:pRg st="1" end="1"/>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5" dur="500"/>
                                        <p:tgtEl>
                                          <p:spTgt spid="9">
                                            <p:txEl>
                                              <p:pRg st="2" end="2"/>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randombar(horizontal)">
                                      <p:cBhvr>
                                        <p:cTn id="28" dur="500"/>
                                        <p:tgtEl>
                                          <p:spTgt spid="9">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randombar(horizontal)">
                                      <p:cBhvr>
                                        <p:cTn id="31"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777" y="994299"/>
            <a:ext cx="8930936" cy="923278"/>
          </a:xfrm>
          <a:prstGeom prst="rect">
            <a:avLst/>
          </a:prstGeom>
          <a:noFill/>
        </p:spPr>
        <p:txBody>
          <a:bodyPr wrap="square" rtlCol="0">
            <a:noAutofit/>
          </a:bodyPr>
          <a:lstStyle/>
          <a:p>
            <a:r>
              <a:rPr lang="en-US" altLang="zh-CN" sz="2000" dirty="0" smtClean="0">
                <a:latin typeface="华文楷体" panose="02010600040101010101" pitchFamily="2" charset="-122"/>
                <a:ea typeface="华文楷体" panose="02010600040101010101" pitchFamily="2" charset="-122"/>
              </a:rPr>
              <a:t>2020</a:t>
            </a:r>
            <a:r>
              <a:rPr lang="zh-CN" altLang="en-US" sz="2000" dirty="0" smtClean="0">
                <a:latin typeface="华文楷体" panose="02010600040101010101" pitchFamily="2" charset="-122"/>
                <a:ea typeface="华文楷体" panose="02010600040101010101" pitchFamily="2" charset="-122"/>
              </a:rPr>
              <a:t>年厦门大学</a:t>
            </a:r>
            <a:r>
              <a:rPr lang="en-US" altLang="zh-CN" sz="2000" dirty="0" smtClean="0">
                <a:latin typeface="华文楷体" panose="02010600040101010101" pitchFamily="2" charset="-122"/>
                <a:ea typeface="华文楷体" panose="02010600040101010101" pitchFamily="2" charset="-122"/>
              </a:rPr>
              <a:t>Chen</a:t>
            </a:r>
            <a:r>
              <a:rPr lang="zh-CN" altLang="en-US" sz="2000" dirty="0" smtClean="0">
                <a:latin typeface="华文楷体" panose="02010600040101010101" pitchFamily="2" charset="-122"/>
                <a:ea typeface="华文楷体" panose="02010600040101010101" pitchFamily="2" charset="-122"/>
              </a:rPr>
              <a:t> </a:t>
            </a:r>
            <a:r>
              <a:rPr lang="en-US" altLang="zh-CN" sz="2000" dirty="0" err="1" smtClean="0">
                <a:latin typeface="华文楷体" panose="02010600040101010101" pitchFamily="2" charset="-122"/>
                <a:ea typeface="华文楷体" panose="02010600040101010101" pitchFamily="2" charset="-122"/>
              </a:rPr>
              <a:t>Yingshi</a:t>
            </a:r>
            <a:r>
              <a:rPr lang="zh-CN" altLang="en-US" sz="2000" dirty="0" smtClean="0">
                <a:latin typeface="华文楷体" panose="02010600040101010101" pitchFamily="2" charset="-122"/>
                <a:ea typeface="华文楷体" panose="02010600040101010101" pitchFamily="2" charset="-122"/>
              </a:rPr>
              <a:t>提出了</a:t>
            </a:r>
            <a:r>
              <a:rPr lang="en-US" altLang="zh-CN" sz="2000" dirty="0" smtClean="0">
                <a:latin typeface="华文楷体" panose="02010600040101010101" pitchFamily="2" charset="-122"/>
                <a:ea typeface="华文楷体" panose="02010600040101010101" pitchFamily="2" charset="-122"/>
              </a:rPr>
              <a:t>Expressway </a:t>
            </a:r>
            <a:r>
              <a:rPr lang="en-US" altLang="zh-CN" sz="2000" dirty="0" err="1" smtClean="0">
                <a:latin typeface="华文楷体" panose="02010600040101010101" pitchFamily="2" charset="-122"/>
                <a:ea typeface="华文楷体" panose="02010600040101010101" pitchFamily="2" charset="-122"/>
              </a:rPr>
              <a:t>Wavenet</a:t>
            </a:r>
            <a:r>
              <a:rPr lang="en-US" altLang="zh-CN" sz="2000" dirty="0" smtClean="0">
                <a:latin typeface="华文楷体" panose="02010600040101010101" pitchFamily="2" charset="-122"/>
                <a:ea typeface="华文楷体" panose="02010600040101010101" pitchFamily="2" charset="-122"/>
              </a:rPr>
              <a:t>[8]</a:t>
            </a:r>
            <a:r>
              <a:rPr lang="zh-CN" altLang="en-US" sz="2000" dirty="0" smtClean="0">
                <a:latin typeface="华文楷体" panose="02010600040101010101" pitchFamily="2" charset="-122"/>
                <a:ea typeface="华文楷体" panose="02010600040101010101" pitchFamily="2" charset="-122"/>
              </a:rPr>
              <a:t>，虽然降低了分类精度，但减少了参数的个数。</a:t>
            </a:r>
            <a:endParaRPr lang="zh-CN" altLang="en-US" sz="2000" dirty="0">
              <a:latin typeface="华文楷体" panose="02010600040101010101" pitchFamily="2" charset="-122"/>
              <a:ea typeface="华文楷体" panose="02010600040101010101" pitchFamily="2" charset="-122"/>
            </a:endParaRPr>
          </a:p>
          <a:p>
            <a:endParaRPr lang="zh-CN" altLang="en-US" sz="1800" dirty="0">
              <a:latin typeface="微软雅黑" pitchFamily="34" charset="-122"/>
              <a:ea typeface="微软雅黑" pitchFamily="34" charset="-122"/>
            </a:endParaRPr>
          </a:p>
        </p:txBody>
      </p:sp>
      <p:pic>
        <p:nvPicPr>
          <p:cNvPr id="4" name="图片 3" descr="D:\交流\QQ记录和文件\2501832723\FileRecv\MobileFile\Image\}[ETB2VUXGIHSLRZ(_~UJ@C.png"/>
          <p:cNvPicPr/>
          <p:nvPr/>
        </p:nvPicPr>
        <p:blipFill>
          <a:blip r:embed="rId3">
            <a:extLst>
              <a:ext uri="{28A0092B-C50C-407E-A947-70E740481C1C}">
                <a14:useLocalDpi xmlns:a14="http://schemas.microsoft.com/office/drawing/2010/main" val="0"/>
              </a:ext>
            </a:extLst>
          </a:blip>
          <a:srcRect/>
          <a:stretch>
            <a:fillRect/>
          </a:stretch>
        </p:blipFill>
        <p:spPr bwMode="auto">
          <a:xfrm>
            <a:off x="259068" y="2150013"/>
            <a:ext cx="4570384" cy="3762516"/>
          </a:xfrm>
          <a:prstGeom prst="rect">
            <a:avLst/>
          </a:prstGeom>
          <a:noFill/>
          <a:ln>
            <a:noFill/>
          </a:ln>
        </p:spPr>
      </p:pic>
      <p:sp>
        <p:nvSpPr>
          <p:cNvPr id="5" name="TextBox 4"/>
          <p:cNvSpPr txBox="1"/>
          <p:nvPr/>
        </p:nvSpPr>
        <p:spPr>
          <a:xfrm>
            <a:off x="5024762" y="2558382"/>
            <a:ext cx="3648722" cy="3256491"/>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此结构用到的两种技术：</a:t>
            </a:r>
          </a:p>
          <a:p>
            <a:pPr lvl="0"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小</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波平移</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技术</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（设置同心圆上的相位值）</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高速</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通路结构（解决梯度消失问题</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每个层的输出不仅是下一层的输入，而且加权求和作为最终的输出</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分类精度：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MNIST92.3%</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fashion-MNIST80.9%</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zh-CN" sz="1800" dirty="0"/>
          </a:p>
          <a:p>
            <a:pPr lvl="0"/>
            <a:endParaRPr lang="zh-CN" altLang="zh-CN" sz="1800" dirty="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92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897" y="870011"/>
            <a:ext cx="8966447" cy="1615736"/>
          </a:xfrm>
          <a:prstGeom prst="rect">
            <a:avLst/>
          </a:prstGeom>
          <a:noFill/>
        </p:spPr>
        <p:txBody>
          <a:bodyPr wrap="square" rtlCol="0">
            <a:noAutofit/>
          </a:bodyPr>
          <a:lstStyle/>
          <a:p>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以往的光学逻辑</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门</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在很大程度上取决于对两个输入光信号（控制光和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或泵浦光）的基本属性的精确控制，包括相位差，偏振和强度</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然而，</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输入</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光精确控制对紧凑光学逻辑门的设计有不利的影响，因此</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浙江大学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Qian Chao</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提出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了一种简单而通用的设计策略，即衍射神经网络，在一个紧凑的系统中实现所有七种（与、或、非、与非、或非、异或、同或）光学</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逻辑运算</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[9]</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sz="1800" dirty="0">
              <a:latin typeface="微软雅黑" pitchFamily="34" charset="-122"/>
              <a:ea typeface="微软雅黑" pitchFamily="34" charset="-122"/>
            </a:endParaRPr>
          </a:p>
        </p:txBody>
      </p:sp>
      <p:pic>
        <p:nvPicPr>
          <p:cNvPr id="26626" name="图片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20" y="3249228"/>
            <a:ext cx="4687410" cy="22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989251" y="2707690"/>
            <a:ext cx="4057094" cy="3488924"/>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输入层是一种常见的光学</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掩</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膜</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其中每个区域都被设置为两种不同的光透过率状态，它的高（低）透过率状态表明</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它</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有</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没有）被选择用于光学计算；隐藏层由密集的亚波长元原子（</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meta-atoms</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）阵列组成，构造元曲面，每个元原子在神经网络中表现为一个独立的神经元，并通过衍射光与下层相互连接</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元曲面将编码的光定向散射到输出层的两个小指定区域之一。</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51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6626"/>
                                        </p:tgtEl>
                                        <p:attrNameLst>
                                          <p:attrName>style.visibility</p:attrName>
                                        </p:attrNameLst>
                                      </p:cBhvr>
                                      <p:to>
                                        <p:strVal val="visible"/>
                                      </p:to>
                                    </p:set>
                                    <p:animEffect transition="in" filter="circle(in)">
                                      <p:cBhvr>
                                        <p:cTn id="12" dur="2000"/>
                                        <p:tgtEl>
                                          <p:spTgt spid="2662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654" y="994299"/>
            <a:ext cx="8948692" cy="1322773"/>
          </a:xfrm>
          <a:prstGeom prst="rect">
            <a:avLst/>
          </a:prstGeom>
          <a:noFill/>
        </p:spPr>
        <p:txBody>
          <a:bodyPr wrap="square" rtlCol="0">
            <a:noAutofit/>
          </a:bodyPr>
          <a:lstStyle/>
          <a:p>
            <a:pPr algn="l"/>
            <a:endParaRPr lang="zh-CN" altLang="en-US" sz="1800" dirty="0">
              <a:latin typeface="微软雅黑" pitchFamily="34" charset="-122"/>
              <a:ea typeface="微软雅黑" pitchFamily="34" charset="-122"/>
            </a:endParaRPr>
          </a:p>
        </p:txBody>
      </p:sp>
      <p:sp>
        <p:nvSpPr>
          <p:cNvPr id="4" name="TextBox 3"/>
          <p:cNvSpPr txBox="1"/>
          <p:nvPr/>
        </p:nvSpPr>
        <p:spPr>
          <a:xfrm>
            <a:off x="97654" y="932155"/>
            <a:ext cx="8948692" cy="1633490"/>
          </a:xfrm>
          <a:prstGeom prst="rect">
            <a:avLst/>
          </a:prstGeom>
          <a:noFill/>
        </p:spPr>
        <p:txBody>
          <a:bodyPr wrap="square" rtlCol="0">
            <a:noAutofit/>
          </a:bodyPr>
          <a:lstStyle/>
          <a:p>
            <a:pPr algn="just"/>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年加利福尼亚大学</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Deniz</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Mengu</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等人提出了一种光电混合网络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基础上的改进，训练时损失函数由</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MSE</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改为</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SCE</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-cross-</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entroy</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），通过修改训练参数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sigmoid-&gt;</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ReLU</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（每层振幅、相位）减少误差反向传播时梯度消失的影响</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，分类精度</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得到</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提高</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。与混合光电</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CNN 4f</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系统相比，具有更紧凑的结构。</a:t>
            </a:r>
          </a:p>
        </p:txBody>
      </p:sp>
      <p:pic>
        <p:nvPicPr>
          <p:cNvPr id="28674"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63" y="2627789"/>
            <a:ext cx="4643781" cy="3249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5832630" y="3000652"/>
            <a:ext cx="2867486" cy="2583402"/>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由五层的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结构作为光学前端和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ENN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（一层全连接或现有的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ENN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结构）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组成</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dist"/>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di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分类精度：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MNIST97.18%</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Fashion-Mnist89.13</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87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8674"/>
                                        </p:tgtEl>
                                        <p:attrNameLst>
                                          <p:attrName>style.visibility</p:attrName>
                                        </p:attrNameLst>
                                      </p:cBhvr>
                                      <p:to>
                                        <p:strVal val="visible"/>
                                      </p:to>
                                    </p:set>
                                    <p:animEffect transition="in" filter="circle(in)">
                                      <p:cBhvr>
                                        <p:cTn id="14" dur="2000"/>
                                        <p:tgtEl>
                                          <p:spTgt spid="2867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TextBox 2"/>
          <p:cNvSpPr txBox="1"/>
          <p:nvPr/>
        </p:nvSpPr>
        <p:spPr>
          <a:xfrm>
            <a:off x="195309" y="994300"/>
            <a:ext cx="8815526" cy="1686756"/>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针对</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，越深的</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训练起来越困难，因为在训练时会出现梯度消失与梯度爆炸问题，失去梯度信息进而造成训练不稳定。为解决这个问题</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年北航</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Dou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Hongkun</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提出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了一种</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Res-D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结构</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[11]</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这个结构受到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ENN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ResNet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结构的启发，通过构造衍射残差学习块来学习残差映射函数来训练更深的衍射网络，有利于减轻梯度消失问题。</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765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9" y="3240350"/>
            <a:ext cx="6393010" cy="2352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6782540" y="2920754"/>
            <a:ext cx="2228295" cy="2991774"/>
          </a:xfrm>
          <a:prstGeom prst="rect">
            <a:avLst/>
          </a:prstGeom>
          <a:noFill/>
        </p:spPr>
        <p:txBody>
          <a:bodyPr wrap="square" rtlCol="0">
            <a:noAutofit/>
          </a:bodyPr>
          <a:lstStyle/>
          <a:p>
            <a:pPr algn="just"/>
            <a:r>
              <a:rPr lang="zh-CN" altLang="zh-CN" sz="2000" dirty="0">
                <a:latin typeface="华文楷体" panose="02010600040101010101" pitchFamily="2" charset="-122"/>
                <a:ea typeface="华文楷体" panose="02010600040101010101" pitchFamily="2" charset="-122"/>
              </a:rPr>
              <a:t>使用短路</a:t>
            </a:r>
            <a:r>
              <a:rPr lang="en-US" altLang="zh-CN"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捷径连接方式直接绕过权重层到输出，以保护信息的</a:t>
            </a:r>
            <a:r>
              <a:rPr lang="zh-CN" altLang="zh-CN" sz="2000" dirty="0" smtClean="0">
                <a:latin typeface="华文楷体" panose="02010600040101010101" pitchFamily="2" charset="-122"/>
                <a:ea typeface="华文楷体" panose="02010600040101010101" pitchFamily="2" charset="-122"/>
              </a:rPr>
              <a:t>完整性</a:t>
            </a:r>
            <a:endParaRPr lang="en-US" altLang="zh-CN" sz="2000" dirty="0" smtClean="0">
              <a:latin typeface="华文楷体" panose="02010600040101010101" pitchFamily="2" charset="-122"/>
              <a:ea typeface="华文楷体" panose="02010600040101010101" pitchFamily="2" charset="-122"/>
            </a:endParaRPr>
          </a:p>
          <a:p>
            <a:endParaRPr lang="en-US" altLang="zh-CN" sz="2000" dirty="0">
              <a:latin typeface="华文楷体" panose="02010600040101010101" pitchFamily="2" charset="-122"/>
              <a:ea typeface="华文楷体" panose="02010600040101010101" pitchFamily="2" charset="-122"/>
            </a:endParaRPr>
          </a:p>
          <a:p>
            <a:pPr algn="just"/>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分类</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精度：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MNIST</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 98.4</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 Fashion-MNIST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88.4%</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70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650"/>
                                        </p:tgtEl>
                                        <p:attrNameLst>
                                          <p:attrName>style.visibility</p:attrName>
                                        </p:attrNameLst>
                                      </p:cBhvr>
                                      <p:to>
                                        <p:strVal val="visible"/>
                                      </p:to>
                                    </p:set>
                                    <p:animEffect transition="in" filter="randombar(horizontal)">
                                      <p:cBhvr>
                                        <p:cTn id="12" dur="500"/>
                                        <p:tgtEl>
                                          <p:spTgt spid="2765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287" y="976544"/>
            <a:ext cx="8833282" cy="1580226"/>
          </a:xfrm>
          <a:prstGeom prst="rect">
            <a:avLst/>
          </a:prstGeom>
          <a:noFill/>
        </p:spPr>
        <p:txBody>
          <a:bodyPr wrap="square" rtlCol="0">
            <a:noAutofit/>
          </a:bodyPr>
          <a:lstStyle/>
          <a:p>
            <a:pPr lvl="0"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为进一步提高</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的性能</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年加利福尼亚大学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Md</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Sadman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提出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利用特征工程和集成学习，显著提高衍射光学网络的推理性能</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。总共</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对</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1252</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个</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进行了独立</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训练，</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这些</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使用各种无源输入滤波器进行了多种工程设计，应用了修剪算法来选择</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的优化集合，以共同提高其图像分类的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准确性</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[12]</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l"/>
            <a:endParaRPr lang="zh-CN" altLang="en-US" sz="1800" dirty="0">
              <a:latin typeface="微软雅黑" pitchFamily="34" charset="-122"/>
              <a:ea typeface="微软雅黑" pitchFamily="34" charset="-122"/>
            </a:endParaRPr>
          </a:p>
        </p:txBody>
      </p:sp>
      <p:pic>
        <p:nvPicPr>
          <p:cNvPr id="29698" name="图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17" y="2663302"/>
            <a:ext cx="5192713"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258757" y="2938509"/>
            <a:ext cx="2459115" cy="2716567"/>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集成衍射网络系统</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，最后</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的集成类分数是通过从单个衍射网络获得的差分检测器信号的加权求和计算</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分类精度：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CIFAR62.13 %</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p>
          <a:p>
            <a:endParaRPr lang="zh-CN" altLang="en-US" sz="1800" dirty="0">
              <a:latin typeface="微软雅黑" pitchFamily="34" charset="-122"/>
              <a:ea typeface="微软雅黑" pitchFamily="34" charset="-122"/>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6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circle(in)">
                                      <p:cBhvr>
                                        <p:cTn id="12" dur="2000"/>
                                        <p:tgtEl>
                                          <p:spTgt spid="2969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H_Other_1"/>
          <p:cNvSpPr>
            <a:spLocks noChangeShapeType="1"/>
          </p:cNvSpPr>
          <p:nvPr>
            <p:custDataLst>
              <p:tags r:id="rId1"/>
            </p:custDataLst>
          </p:nvPr>
        </p:nvSpPr>
        <p:spPr bwMode="auto">
          <a:xfrm flipV="1">
            <a:off x="3226279" y="2180876"/>
            <a:ext cx="2412780" cy="639961"/>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MH_Other_2"/>
          <p:cNvSpPr>
            <a:spLocks noChangeShapeType="1"/>
          </p:cNvSpPr>
          <p:nvPr>
            <p:custDataLst>
              <p:tags r:id="rId2"/>
            </p:custDataLst>
          </p:nvPr>
        </p:nvSpPr>
        <p:spPr bwMode="auto">
          <a:xfrm flipV="1">
            <a:off x="3429387" y="3535422"/>
            <a:ext cx="2209673" cy="17577"/>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Other_3"/>
          <p:cNvSpPr>
            <a:spLocks noChangeShapeType="1"/>
          </p:cNvSpPr>
          <p:nvPr>
            <p:custDataLst>
              <p:tags r:id="rId3"/>
            </p:custDataLst>
          </p:nvPr>
        </p:nvSpPr>
        <p:spPr bwMode="auto">
          <a:xfrm>
            <a:off x="3139176" y="4395446"/>
            <a:ext cx="2499885" cy="443209"/>
          </a:xfrm>
          <a:prstGeom prst="line">
            <a:avLst/>
          </a:prstGeom>
          <a:noFill/>
          <a:ln w="38100" cap="rnd">
            <a:solidFill>
              <a:schemeClr val="accent1">
                <a:lumMod val="40000"/>
                <a:lumOff val="60000"/>
              </a:schemeClr>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SubTitle_1"/>
          <p:cNvSpPr>
            <a:spLocks noChangeArrowheads="1"/>
          </p:cNvSpPr>
          <p:nvPr>
            <p:custDataLst>
              <p:tags r:id="rId4"/>
            </p:custDataLst>
          </p:nvPr>
        </p:nvSpPr>
        <p:spPr bwMode="gray">
          <a:xfrm>
            <a:off x="5639061" y="1839352"/>
            <a:ext cx="2520000" cy="683047"/>
          </a:xfrm>
          <a:prstGeom prst="roundRect">
            <a:avLst>
              <a:gd name="adj" fmla="val 50000"/>
            </a:avLst>
          </a:prstGeom>
          <a:solidFill>
            <a:schemeClr val="tx2">
              <a:lumMod val="75000"/>
            </a:schemeClr>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a:buNone/>
            </a:pPr>
            <a:r>
              <a:rPr lang="zh-CN" altLang="en-US"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SubTitle_2"/>
          <p:cNvSpPr>
            <a:spLocks noChangeArrowheads="1"/>
          </p:cNvSpPr>
          <p:nvPr>
            <p:custDataLst>
              <p:tags r:id="rId5"/>
            </p:custDataLst>
          </p:nvPr>
        </p:nvSpPr>
        <p:spPr bwMode="gray">
          <a:xfrm>
            <a:off x="5639061" y="3193899"/>
            <a:ext cx="2520000" cy="683047"/>
          </a:xfrm>
          <a:prstGeom prst="roundRect">
            <a:avLst>
              <a:gd name="adj" fmla="val 50000"/>
            </a:avLst>
          </a:prstGeom>
          <a:solidFill>
            <a:schemeClr val="accent1">
              <a:lumMod val="50000"/>
            </a:schemeClr>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zh-CN" altLang="en-US"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网络发展</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SubTitle_3"/>
          <p:cNvSpPr>
            <a:spLocks noChangeArrowheads="1"/>
          </p:cNvSpPr>
          <p:nvPr>
            <p:custDataLst>
              <p:tags r:id="rId6"/>
            </p:custDataLst>
          </p:nvPr>
        </p:nvSpPr>
        <p:spPr bwMode="gray">
          <a:xfrm>
            <a:off x="5639061" y="4509338"/>
            <a:ext cx="2520000" cy="681372"/>
          </a:xfrm>
          <a:prstGeom prst="roundRect">
            <a:avLst>
              <a:gd name="adj" fmla="val 50000"/>
            </a:avLst>
          </a:prstGeom>
          <a:solidFill>
            <a:schemeClr val="accent2">
              <a:lumMod val="75000"/>
            </a:schemeClr>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zh-CN" altLang="en-US" sz="32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Other_5"/>
          <p:cNvSpPr>
            <a:spLocks noChangeArrowheads="1"/>
          </p:cNvSpPr>
          <p:nvPr>
            <p:custDataLst>
              <p:tags r:id="rId7"/>
            </p:custDataLst>
          </p:nvPr>
        </p:nvSpPr>
        <p:spPr bwMode="gray">
          <a:xfrm>
            <a:off x="822923" y="2232190"/>
            <a:ext cx="2606465" cy="2606465"/>
          </a:xfrm>
          <a:prstGeom prst="ellipse">
            <a:avLst/>
          </a:prstGeom>
          <a:solidFill>
            <a:schemeClr val="accent1">
              <a:lumMod val="40000"/>
              <a:lumOff val="60000"/>
            </a:schemeClr>
          </a:solidFill>
          <a:ln>
            <a:noFill/>
          </a:ln>
          <a:extLst/>
        </p:spPr>
        <p:txBody>
          <a:bodyPr lIns="0" tIns="0" rIns="0" bIns="0" anchor="ctr" anchorCtr="1">
            <a:norm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eaLnBrk="1" hangingPunct="1">
              <a:spcBef>
                <a:spcPct val="0"/>
              </a:spcBef>
              <a:buNone/>
              <a:defRPr/>
            </a:pPr>
            <a:endParaRPr lang="zh-TW" altLang="en-US" sz="2531" b="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MH_Title_1"/>
          <p:cNvSpPr/>
          <p:nvPr>
            <p:custDataLst>
              <p:tags r:id="rId8"/>
            </p:custDataLst>
          </p:nvPr>
        </p:nvSpPr>
        <p:spPr>
          <a:xfrm>
            <a:off x="1113133" y="2539979"/>
            <a:ext cx="2026043" cy="20260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rPr>
              <a:t>目录</a:t>
            </a:r>
            <a:endParaRPr lang="zh-TW" altLang="en-US" sz="5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217026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14:presetBounceEnd="40000">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14:bounceEnd="40000">
                                          <p:cBhvr additive="base">
                                            <p:cTn id="26" dur="150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27"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14:presetBounceEnd="40000">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14:bounceEnd="40000">
                                          <p:cBhvr additive="base">
                                            <p:cTn id="37" dur="15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3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14:presetBounceEnd="40000">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14:bounceEnd="40000">
                                          <p:cBhvr additive="base">
                                            <p:cTn id="48" dur="15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49"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19" grpId="0" animBg="1"/>
          <p:bldP spid="20" grpId="0" animBg="1"/>
          <p:bldP spid="21"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accel="4000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1500" fill="hold"/>
                                            <p:tgtEl>
                                              <p:spTgt spid="17"/>
                                            </p:tgtEl>
                                            <p:attrNameLst>
                                              <p:attrName>ppt_x</p:attrName>
                                            </p:attrNameLst>
                                          </p:cBhvr>
                                          <p:tavLst>
                                            <p:tav tm="0">
                                              <p:val>
                                                <p:strVal val="0-#ppt_w/2"/>
                                              </p:val>
                                            </p:tav>
                                            <p:tav tm="100000">
                                              <p:val>
                                                <p:strVal val="#ppt_x"/>
                                              </p:val>
                                            </p:tav>
                                          </p:tavLst>
                                        </p:anim>
                                        <p:anim calcmode="lin" valueType="num">
                                          <p:cBhvr additive="base">
                                            <p:cTn id="27" dur="1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4000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1500" fill="hold"/>
                                            <p:tgtEl>
                                              <p:spTgt spid="18"/>
                                            </p:tgtEl>
                                            <p:attrNameLst>
                                              <p:attrName>ppt_x</p:attrName>
                                            </p:attrNameLst>
                                          </p:cBhvr>
                                          <p:tavLst>
                                            <p:tav tm="0">
                                              <p:val>
                                                <p:strVal val="0-#ppt_w/2"/>
                                              </p:val>
                                            </p:tav>
                                            <p:tav tm="100000">
                                              <p:val>
                                                <p:strVal val="#ppt_x"/>
                                              </p:val>
                                            </p:tav>
                                          </p:tavLst>
                                        </p:anim>
                                        <p:anim calcmode="lin" valueType="num">
                                          <p:cBhvr additive="base">
                                            <p:cTn id="3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accel="4000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1500" fill="hold"/>
                                            <p:tgtEl>
                                              <p:spTgt spid="19"/>
                                            </p:tgtEl>
                                            <p:attrNameLst>
                                              <p:attrName>ppt_x</p:attrName>
                                            </p:attrNameLst>
                                          </p:cBhvr>
                                          <p:tavLst>
                                            <p:tav tm="0">
                                              <p:val>
                                                <p:strVal val="0-#ppt_w/2"/>
                                              </p:val>
                                            </p:tav>
                                            <p:tav tm="100000">
                                              <p:val>
                                                <p:strVal val="#ppt_x"/>
                                              </p:val>
                                            </p:tav>
                                          </p:tavLst>
                                        </p:anim>
                                        <p:anim calcmode="lin" valueType="num">
                                          <p:cBhvr additive="base">
                                            <p:cTn id="49"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19" grpId="0" animBg="1"/>
          <p:bldP spid="20" grpId="0" animBg="1"/>
          <p:bldP spid="21"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287" y="985420"/>
            <a:ext cx="8851037" cy="2015231"/>
          </a:xfrm>
          <a:prstGeom prst="rect">
            <a:avLst/>
          </a:prstGeom>
          <a:noFill/>
        </p:spPr>
        <p:txBody>
          <a:bodyPr wrap="square" rtlCol="0">
            <a:noAutofit/>
          </a:bodyPr>
          <a:lstStyle/>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3D</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打印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DDNN</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的误差来源：</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）缺乏精确性和三维打印机的精度。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）相板的边缘不对齐。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）相位掩模非常薄，这导致了在实际安装时轻微的变形。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）相位板的磨损。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）层间距误差。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）太赫兹频率略有变化的光源。</a:t>
            </a:r>
          </a:p>
          <a:p>
            <a:pPr algn="just"/>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年华中科技大学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Shi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Jiashuo</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等人提出了强鲁棒性衍射神经网络（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SRNN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[13]</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，提高了网络的鲁棒性，</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主要</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解决</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了</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影响</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37" y="3315303"/>
            <a:ext cx="5354351" cy="262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708341" y="3717272"/>
            <a:ext cx="3089429" cy="1819922"/>
          </a:xfrm>
          <a:prstGeom prst="rect">
            <a:avLst/>
          </a:prstGeom>
          <a:noFill/>
        </p:spPr>
        <p:txBody>
          <a:bodyPr wrap="square" rtlCol="0">
            <a:noAutofit/>
          </a:bodyPr>
          <a:lstStyle/>
          <a:p>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训练时在光源处增加高斯</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噪声</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，之后根据</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及</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Adam</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算法更新参数。</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753" y="4405799"/>
            <a:ext cx="2788606"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34667" y="88776"/>
            <a:ext cx="2180901" cy="568171"/>
          </a:xfrm>
          <a:prstGeom prst="rect">
            <a:avLst/>
          </a:prstGeom>
          <a:noFill/>
        </p:spPr>
        <p:txBody>
          <a:bodyPr wrap="square" rtlCol="0">
            <a:noAutofit/>
          </a:bodyPr>
          <a:lstStyle/>
          <a:p>
            <a:pPr algn="l"/>
            <a:r>
              <a:rPr lang="zh-CN" altLang="en-US" sz="3200" b="1" dirty="0" smtClean="0">
                <a:latin typeface="微软雅黑" pitchFamily="34" charset="-122"/>
                <a:ea typeface="微软雅黑" pitchFamily="34" charset="-122"/>
              </a:rPr>
              <a:t>训 练 算 法</a:t>
            </a:r>
            <a:endParaRPr lang="zh-CN" altLang="en-US" sz="3200" b="1" dirty="0">
              <a:latin typeface="微软雅黑" pitchFamily="34" charset="-122"/>
              <a:ea typeface="微软雅黑" pitchFamily="34" charset="-122"/>
            </a:endParaRPr>
          </a:p>
        </p:txBody>
      </p:sp>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67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1507"/>
                                        </p:tgtEl>
                                        <p:attrNameLst>
                                          <p:attrName>style.visibility</p:attrName>
                                        </p:attrNameLst>
                                      </p:cBhvr>
                                      <p:to>
                                        <p:strVal val="visible"/>
                                      </p:to>
                                    </p:set>
                                    <p:anim calcmode="lin" valueType="num">
                                      <p:cBhvr>
                                        <p:cTn id="14" dur="1000" fill="hold"/>
                                        <p:tgtEl>
                                          <p:spTgt spid="21507"/>
                                        </p:tgtEl>
                                        <p:attrNameLst>
                                          <p:attrName>ppt_w</p:attrName>
                                        </p:attrNameLst>
                                      </p:cBhvr>
                                      <p:tavLst>
                                        <p:tav tm="0">
                                          <p:val>
                                            <p:fltVal val="0"/>
                                          </p:val>
                                        </p:tav>
                                        <p:tav tm="100000">
                                          <p:val>
                                            <p:strVal val="#ppt_w"/>
                                          </p:val>
                                        </p:tav>
                                      </p:tavLst>
                                    </p:anim>
                                    <p:anim calcmode="lin" valueType="num">
                                      <p:cBhvr>
                                        <p:cTn id="15" dur="1000" fill="hold"/>
                                        <p:tgtEl>
                                          <p:spTgt spid="21507"/>
                                        </p:tgtEl>
                                        <p:attrNameLst>
                                          <p:attrName>ppt_h</p:attrName>
                                        </p:attrNameLst>
                                      </p:cBhvr>
                                      <p:tavLst>
                                        <p:tav tm="0">
                                          <p:val>
                                            <p:fltVal val="0"/>
                                          </p:val>
                                        </p:tav>
                                        <p:tav tm="100000">
                                          <p:val>
                                            <p:strVal val="#ppt_h"/>
                                          </p:val>
                                        </p:tav>
                                      </p:tavLst>
                                    </p:anim>
                                    <p:anim calcmode="lin" valueType="num">
                                      <p:cBhvr>
                                        <p:cTn id="16" dur="1000" fill="hold"/>
                                        <p:tgtEl>
                                          <p:spTgt spid="21507"/>
                                        </p:tgtEl>
                                        <p:attrNameLst>
                                          <p:attrName>style.rotation</p:attrName>
                                        </p:attrNameLst>
                                      </p:cBhvr>
                                      <p:tavLst>
                                        <p:tav tm="0">
                                          <p:val>
                                            <p:fltVal val="90"/>
                                          </p:val>
                                        </p:tav>
                                        <p:tav tm="100000">
                                          <p:val>
                                            <p:fltVal val="0"/>
                                          </p:val>
                                        </p:tav>
                                      </p:tavLst>
                                    </p:anim>
                                    <p:animEffect transition="in" filter="fade">
                                      <p:cBhvr>
                                        <p:cTn id="17" dur="1000"/>
                                        <p:tgtEl>
                                          <p:spTgt spid="21507"/>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2000"/>
                                        <p:tgtEl>
                                          <p:spTgt spid="6">
                                            <p:txEl>
                                              <p:pRg st="0" end="0"/>
                                            </p:txEl>
                                          </p:spTgt>
                                        </p:tgtEl>
                                      </p:cBhvr>
                                    </p:animEffect>
                                    <p:anim calcmode="lin" valueType="num">
                                      <p:cBhvr>
                                        <p:cTn id="23" dur="2000" fill="hold"/>
                                        <p:tgtEl>
                                          <p:spTgt spid="6">
                                            <p:txEl>
                                              <p:pRg st="0" end="0"/>
                                            </p:txEl>
                                          </p:spTgt>
                                        </p:tgtEl>
                                        <p:attrNameLst>
                                          <p:attrName>ppt_w</p:attrName>
                                        </p:attrNameLst>
                                      </p:cBhvr>
                                      <p:tavLst>
                                        <p:tav tm="0" fmla="#ppt_w*sin(2.5*pi*$)">
                                          <p:val>
                                            <p:fltVal val="0"/>
                                          </p:val>
                                        </p:tav>
                                        <p:tav tm="100000">
                                          <p:val>
                                            <p:fltVal val="1"/>
                                          </p:val>
                                        </p:tav>
                                      </p:tavLst>
                                    </p:anim>
                                    <p:anim calcmode="lin" valueType="num">
                                      <p:cBhvr>
                                        <p:cTn id="24" dur="2000" fill="hold"/>
                                        <p:tgtEl>
                                          <p:spTgt spid="6">
                                            <p:txEl>
                                              <p:pRg st="0" end="0"/>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000"/>
                                        <p:tgtEl>
                                          <p:spTgt spid="6">
                                            <p:txEl>
                                              <p:pRg st="3" end="3"/>
                                            </p:txEl>
                                          </p:spTgt>
                                        </p:tgtEl>
                                      </p:cBhvr>
                                    </p:animEffect>
                                    <p:anim calcmode="lin" valueType="num">
                                      <p:cBhvr>
                                        <p:cTn id="28" dur="2000" fill="hold"/>
                                        <p:tgtEl>
                                          <p:spTgt spid="6">
                                            <p:txEl>
                                              <p:pRg st="3" end="3"/>
                                            </p:txEl>
                                          </p:spTgt>
                                        </p:tgtEl>
                                        <p:attrNameLst>
                                          <p:attrName>ppt_w</p:attrName>
                                        </p:attrNameLst>
                                      </p:cBhvr>
                                      <p:tavLst>
                                        <p:tav tm="0" fmla="#ppt_w*sin(2.5*pi*$)">
                                          <p:val>
                                            <p:fltVal val="0"/>
                                          </p:val>
                                        </p:tav>
                                        <p:tav tm="100000">
                                          <p:val>
                                            <p:fltVal val="1"/>
                                          </p:val>
                                        </p:tav>
                                      </p:tavLst>
                                    </p:anim>
                                    <p:anim calcmode="lin" valueType="num">
                                      <p:cBhvr>
                                        <p:cTn id="29" dur="2000" fill="hold"/>
                                        <p:tgtEl>
                                          <p:spTgt spid="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1508"/>
                                        </p:tgtEl>
                                        <p:attrNameLst>
                                          <p:attrName>style.visibility</p:attrName>
                                        </p:attrNameLst>
                                      </p:cBhvr>
                                      <p:to>
                                        <p:strVal val="visible"/>
                                      </p:to>
                                    </p:set>
                                    <p:anim calcmode="lin" valueType="num">
                                      <p:cBhvr>
                                        <p:cTn id="34" dur="500" fill="hold"/>
                                        <p:tgtEl>
                                          <p:spTgt spid="21508"/>
                                        </p:tgtEl>
                                        <p:attrNameLst>
                                          <p:attrName>ppt_w</p:attrName>
                                        </p:attrNameLst>
                                      </p:cBhvr>
                                      <p:tavLst>
                                        <p:tav tm="0">
                                          <p:val>
                                            <p:fltVal val="0"/>
                                          </p:val>
                                        </p:tav>
                                        <p:tav tm="100000">
                                          <p:val>
                                            <p:strVal val="#ppt_w"/>
                                          </p:val>
                                        </p:tav>
                                      </p:tavLst>
                                    </p:anim>
                                    <p:anim calcmode="lin" valueType="num">
                                      <p:cBhvr>
                                        <p:cTn id="35" dur="500" fill="hold"/>
                                        <p:tgtEl>
                                          <p:spTgt spid="21508"/>
                                        </p:tgtEl>
                                        <p:attrNameLst>
                                          <p:attrName>ppt_h</p:attrName>
                                        </p:attrNameLst>
                                      </p:cBhvr>
                                      <p:tavLst>
                                        <p:tav tm="0">
                                          <p:val>
                                            <p:fltVal val="0"/>
                                          </p:val>
                                        </p:tav>
                                        <p:tav tm="100000">
                                          <p:val>
                                            <p:strVal val="#ppt_h"/>
                                          </p:val>
                                        </p:tav>
                                      </p:tavLst>
                                    </p:anim>
                                    <p:animEffect transition="in" filter="fade">
                                      <p:cBhvr>
                                        <p:cTn id="36"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064" y="932153"/>
            <a:ext cx="8726750" cy="1038689"/>
          </a:xfrm>
          <a:prstGeom prst="rect">
            <a:avLst/>
          </a:prstGeom>
          <a:noFill/>
        </p:spPr>
        <p:txBody>
          <a:bodyPr wrap="square" rtlCol="0">
            <a:noAutofit/>
          </a:bodyPr>
          <a:lstStyle/>
          <a:p>
            <a:pPr algn="just"/>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年清华大学</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Zhou </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Tiankuang</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等人提出了利用原位测量和反向传播算法实现对衍射光子神经网络进行训练</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[14]</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这</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使在</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核心计算模块上加速训练速度，提高能源效率。</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p:cNvPicPr/>
          <p:nvPr/>
        </p:nvPicPr>
        <p:blipFill>
          <a:blip r:embed="rId3"/>
          <a:stretch>
            <a:fillRect/>
          </a:stretch>
        </p:blipFill>
        <p:spPr>
          <a:xfrm>
            <a:off x="80267" y="1913895"/>
            <a:ext cx="6374167" cy="3162670"/>
          </a:xfrm>
          <a:prstGeom prst="rect">
            <a:avLst/>
          </a:prstGeom>
        </p:spPr>
      </p:pic>
      <p:pic>
        <p:nvPicPr>
          <p:cNvPr id="5" name="图片 4" descr="C:\Users\lenovo\Documents\Tencent Files\2501832723\FileRecv\MobileFile\Image\P[{6}M3OX`[TX`{M8_KVOKL.png"/>
          <p:cNvPicPr/>
          <p:nvPr/>
        </p:nvPicPr>
        <p:blipFill>
          <a:blip r:embed="rId4">
            <a:extLst>
              <a:ext uri="{28A0092B-C50C-407E-A947-70E740481C1C}">
                <a14:useLocalDpi xmlns:a14="http://schemas.microsoft.com/office/drawing/2010/main" val="0"/>
              </a:ext>
            </a:extLst>
          </a:blip>
          <a:srcRect/>
          <a:stretch>
            <a:fillRect/>
          </a:stretch>
        </p:blipFill>
        <p:spPr bwMode="auto">
          <a:xfrm>
            <a:off x="6558388" y="1711515"/>
            <a:ext cx="2433955" cy="1783715"/>
          </a:xfrm>
          <a:prstGeom prst="rect">
            <a:avLst/>
          </a:prstGeom>
          <a:noFill/>
          <a:ln>
            <a:noFill/>
          </a:ln>
        </p:spPr>
      </p:pic>
      <p:pic>
        <p:nvPicPr>
          <p:cNvPr id="6" name="图片 5"/>
          <p:cNvPicPr/>
          <p:nvPr/>
        </p:nvPicPr>
        <p:blipFill>
          <a:blip r:embed="rId5"/>
          <a:stretch>
            <a:fillRect/>
          </a:stretch>
        </p:blipFill>
        <p:spPr>
          <a:xfrm>
            <a:off x="6505859" y="3495230"/>
            <a:ext cx="2345690" cy="791845"/>
          </a:xfrm>
          <a:prstGeom prst="rect">
            <a:avLst/>
          </a:prstGeom>
        </p:spPr>
      </p:pic>
      <p:pic>
        <p:nvPicPr>
          <p:cNvPr id="7" name="图片 6" descr="C:\Users\lenovo\Documents\Tencent Files\2501832723\FileRecv\MobileFile\Image\MDLZ99PYQ@OL}WJHKU_5Z8P.png"/>
          <p:cNvPicPr/>
          <p:nvPr/>
        </p:nvPicPr>
        <p:blipFill>
          <a:blip r:embed="rId6">
            <a:extLst>
              <a:ext uri="{28A0092B-C50C-407E-A947-70E740481C1C}">
                <a14:useLocalDpi xmlns:a14="http://schemas.microsoft.com/office/drawing/2010/main" val="0"/>
              </a:ext>
            </a:extLst>
          </a:blip>
          <a:srcRect/>
          <a:stretch>
            <a:fillRect/>
          </a:stretch>
        </p:blipFill>
        <p:spPr bwMode="auto">
          <a:xfrm>
            <a:off x="7031160" y="4546119"/>
            <a:ext cx="1295088" cy="372110"/>
          </a:xfrm>
          <a:prstGeom prst="rect">
            <a:avLst/>
          </a:prstGeom>
          <a:noFill/>
          <a:ln>
            <a:noFill/>
          </a:ln>
        </p:spPr>
      </p:pic>
      <p:sp>
        <p:nvSpPr>
          <p:cNvPr id="8" name="TextBox 7"/>
          <p:cNvSpPr txBox="1"/>
          <p:nvPr/>
        </p:nvSpPr>
        <p:spPr>
          <a:xfrm>
            <a:off x="80267" y="5202314"/>
            <a:ext cx="8992343" cy="1253349"/>
          </a:xfrm>
          <a:prstGeom prst="rect">
            <a:avLst/>
          </a:prstGeom>
          <a:noFill/>
        </p:spPr>
        <p:txBody>
          <a:bodyPr wrap="square" rtlCol="0">
            <a:noAutofit/>
          </a:bodyPr>
          <a:lstStyle/>
          <a:p>
            <a:pPr algn="just"/>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代表反向传播的源</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为</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正向传播到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层的输出场，</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为反向传播到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层的输出场。</a:t>
            </a:r>
          </a:p>
          <a:p>
            <a:pPr algn="just"/>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这里引入</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了原位测量，只需利用探测器测量出第</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层的正向传输和反向传输的场的强度，通过计算得出正反向输出场的相位与幅度，便可得到第</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k</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层的梯度信息</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E</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通过</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CFGM</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（复场生成调制）</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获得</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254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7460" y="5231968"/>
            <a:ext cx="291186" cy="3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3207" y="5231968"/>
            <a:ext cx="279053" cy="32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7503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5275" y="998688"/>
            <a:ext cx="8988725" cy="1267495"/>
          </a:xfrm>
          <a:prstGeom prst="rect">
            <a:avLst/>
          </a:prstGeom>
          <a:noFill/>
        </p:spPr>
        <p:txBody>
          <a:bodyPr wrap="square" rtlCol="0">
            <a:noAutofit/>
          </a:bodyPr>
          <a:lstStyle/>
          <a:p>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2020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年加利福尼亚大学</a:t>
            </a:r>
            <a:r>
              <a:rPr lang="en-US" altLang="zh-CN" sz="2000" dirty="0" err="1" smtClean="0">
                <a:latin typeface="Times New Roman" panose="02020603050405020304" pitchFamily="18" charset="0"/>
                <a:ea typeface="华文楷体" panose="02010600040101010101" pitchFamily="2" charset="-122"/>
                <a:cs typeface="Times New Roman" panose="02020603050405020304" pitchFamily="18" charset="0"/>
              </a:rPr>
              <a:t>Mengu</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等人针对</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DDNN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衍射</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层数的增加给实际制造</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带来</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挑战</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，提出了</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V-DDNN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（免疫衍射深度神经网络）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在</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训练时引入非理想的系统变量和层之间的未对准作为连续随机变量来增强衍射神经网络的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鲁棒性</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80607"/>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图片 8" descr="D:\交流\QQ记录和文件\2501832723\FileRecv\MobileFile\Image\5$PPG[8J%F7JIIR84O{M6{S.png"/>
          <p:cNvPicPr/>
          <p:nvPr/>
        </p:nvPicPr>
        <p:blipFill>
          <a:blip r:embed="rId4">
            <a:extLst>
              <a:ext uri="{28A0092B-C50C-407E-A947-70E740481C1C}">
                <a14:useLocalDpi xmlns:a14="http://schemas.microsoft.com/office/drawing/2010/main" val="0"/>
              </a:ext>
            </a:extLst>
          </a:blip>
          <a:srcRect/>
          <a:stretch>
            <a:fillRect/>
          </a:stretch>
        </p:blipFill>
        <p:spPr bwMode="auto">
          <a:xfrm>
            <a:off x="730222" y="2266183"/>
            <a:ext cx="2811967" cy="4099106"/>
          </a:xfrm>
          <a:prstGeom prst="rect">
            <a:avLst/>
          </a:prstGeom>
          <a:noFill/>
          <a:ln>
            <a:noFill/>
          </a:ln>
        </p:spPr>
      </p:pic>
      <p:sp>
        <p:nvSpPr>
          <p:cNvPr id="7" name="TextBox 6"/>
          <p:cNvSpPr txBox="1"/>
          <p:nvPr/>
        </p:nvSpPr>
        <p:spPr>
          <a:xfrm>
            <a:off x="4341181" y="2778709"/>
            <a:ext cx="3879542" cy="3053920"/>
          </a:xfrm>
          <a:prstGeom prst="rect">
            <a:avLst/>
          </a:prstGeom>
          <a:noFill/>
        </p:spPr>
        <p:txBody>
          <a:bodyPr wrap="square" rtlCol="0">
            <a:noAutofit/>
          </a:bodyPr>
          <a:lstStyle/>
          <a:p>
            <a:pPr algn="just"/>
            <a:r>
              <a:rPr lang="zh-CN" altLang="zh-CN" sz="2000" dirty="0">
                <a:latin typeface="华文楷体" panose="02010600040101010101" pitchFamily="2" charset="-122"/>
                <a:ea typeface="华文楷体" panose="02010600040101010101" pitchFamily="2" charset="-122"/>
              </a:rPr>
              <a:t>未对准分为轴向误差和横向误差，衍射神经网络更容易受到横向偏差的影响</a:t>
            </a:r>
            <a:r>
              <a:rPr lang="zh-CN" altLang="en-US" sz="2000" dirty="0">
                <a:latin typeface="华文楷体" panose="02010600040101010101" pitchFamily="2" charset="-122"/>
                <a:ea typeface="华文楷体" panose="02010600040101010101" pitchFamily="2" charset="-122"/>
              </a:rPr>
              <a:t>。</a:t>
            </a:r>
            <a:endParaRPr lang="zh-CN" altLang="zh-CN" sz="2000" dirty="0">
              <a:latin typeface="华文楷体" panose="02010600040101010101" pitchFamily="2" charset="-122"/>
              <a:ea typeface="华文楷体" panose="02010600040101010101" pitchFamily="2" charset="-122"/>
            </a:endParaRPr>
          </a:p>
          <a:p>
            <a:pPr algn="just"/>
            <a:endParaRPr lang="en-US" altLang="zh-CN" sz="2000" dirty="0" smtClean="0">
              <a:latin typeface="华文楷体" panose="02010600040101010101" pitchFamily="2" charset="-122"/>
              <a:ea typeface="华文楷体" panose="02010600040101010101" pitchFamily="2" charset="-122"/>
            </a:endParaRPr>
          </a:p>
          <a:p>
            <a:pPr algn="just"/>
            <a:r>
              <a:rPr lang="zh-CN" altLang="zh-CN" sz="2000" dirty="0" smtClean="0">
                <a:latin typeface="华文楷体" panose="02010600040101010101" pitchFamily="2" charset="-122"/>
                <a:ea typeface="华文楷体" panose="02010600040101010101" pitchFamily="2" charset="-122"/>
              </a:rPr>
              <a:t>差分</a:t>
            </a:r>
            <a:r>
              <a:rPr lang="zh-CN" altLang="zh-CN" sz="2000" dirty="0">
                <a:latin typeface="华文楷体" panose="02010600040101010101" pitchFamily="2" charset="-122"/>
                <a:ea typeface="华文楷体" panose="02010600040101010101" pitchFamily="2" charset="-122"/>
              </a:rPr>
              <a:t>衍射分类系统为每个数据类别分配一对探测器</a:t>
            </a:r>
            <a:r>
              <a:rPr lang="en-US" altLang="zh-CN"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产生一个正信号和一个负信号</a:t>
            </a:r>
            <a:r>
              <a:rPr lang="en-US" altLang="zh-CN"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，以减轻光学强度的严格非负性约束，并被证明与标准衍射网络设计相比，提供优越的精度</a:t>
            </a:r>
            <a:r>
              <a:rPr lang="zh-CN" altLang="zh-CN"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7472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圆角矩形 2"/>
          <p:cNvSpPr/>
          <p:nvPr/>
        </p:nvSpPr>
        <p:spPr>
          <a:xfrm>
            <a:off x="2461794" y="3917850"/>
            <a:ext cx="4381081" cy="96997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a:off x="4142123" y="271438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3384429" y="4064281"/>
            <a:ext cx="2535812" cy="67710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参考文献</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394555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14:presetBounceEnd="40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0000">
                                          <p:cBhvr additive="base">
                                            <p:cTn id="13" dur="1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by="(-#ppt_w*2)" calcmode="lin" valueType="num">
                                          <p:cBhvr rctx="PPT">
                                            <p:cTn id="19" dur="500" autoRev="1" fill="hold">
                                              <p:stCondLst>
                                                <p:cond delay="0"/>
                                              </p:stCondLst>
                                            </p:cTn>
                                            <p:tgtEl>
                                              <p:spTgt spid="5"/>
                                            </p:tgtEl>
                                            <p:attrNameLst>
                                              <p:attrName>ppt_w</p:attrName>
                                            </p:attrNameLst>
                                          </p:cBhvr>
                                        </p:anim>
                                        <p:anim by="(#ppt_w*0.50)" calcmode="lin" valueType="num">
                                          <p:cBhvr>
                                            <p:cTn id="20" dur="500" decel="50000" autoRev="1" fill="hold">
                                              <p:stCondLst>
                                                <p:cond delay="0"/>
                                              </p:stCondLst>
                                            </p:cTn>
                                            <p:tgtEl>
                                              <p:spTgt spid="5"/>
                                            </p:tgtEl>
                                            <p:attrNameLst>
                                              <p:attrName>ppt_x</p:attrName>
                                            </p:attrNameLst>
                                          </p:cBhvr>
                                        </p:anim>
                                        <p:anim from="(-#ppt_h/2)" to="(#ppt_y)" calcmode="lin" valueType="num">
                                          <p:cBhvr>
                                            <p:cTn id="21" dur="1000" fill="hold">
                                              <p:stCondLst>
                                                <p:cond delay="0"/>
                                              </p:stCondLst>
                                            </p:cTn>
                                            <p:tgtEl>
                                              <p:spTgt spid="5"/>
                                            </p:tgtEl>
                                            <p:attrNameLst>
                                              <p:attrName>ppt_y</p:attrName>
                                            </p:attrNameLst>
                                          </p:cBhvr>
                                        </p:anim>
                                        <p:animRot by="21600000">
                                          <p:cBhvr>
                                            <p:cTn id="22"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500" fill="hold"/>
                                            <p:tgtEl>
                                              <p:spTgt spid="4"/>
                                            </p:tgtEl>
                                            <p:attrNameLst>
                                              <p:attrName>ppt_x</p:attrName>
                                            </p:attrNameLst>
                                          </p:cBhvr>
                                          <p:tavLst>
                                            <p:tav tm="0">
                                              <p:val>
                                                <p:strVal val="#ppt_x"/>
                                              </p:val>
                                            </p:tav>
                                            <p:tav tm="100000">
                                              <p:val>
                                                <p:strVal val="#ppt_x"/>
                                              </p:val>
                                            </p:tav>
                                          </p:tavLst>
                                        </p:anim>
                                        <p:anim calcmode="lin" valueType="num">
                                          <p:cBhvr additive="base">
                                            <p:cTn id="14"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by="(-#ppt_w*2)" calcmode="lin" valueType="num">
                                          <p:cBhvr rctx="PPT">
                                            <p:cTn id="19" dur="500" autoRev="1" fill="hold">
                                              <p:stCondLst>
                                                <p:cond delay="0"/>
                                              </p:stCondLst>
                                            </p:cTn>
                                            <p:tgtEl>
                                              <p:spTgt spid="5"/>
                                            </p:tgtEl>
                                            <p:attrNameLst>
                                              <p:attrName>ppt_w</p:attrName>
                                            </p:attrNameLst>
                                          </p:cBhvr>
                                        </p:anim>
                                        <p:anim by="(#ppt_w*0.50)" calcmode="lin" valueType="num">
                                          <p:cBhvr>
                                            <p:cTn id="20" dur="500" decel="50000" autoRev="1" fill="hold">
                                              <p:stCondLst>
                                                <p:cond delay="0"/>
                                              </p:stCondLst>
                                            </p:cTn>
                                            <p:tgtEl>
                                              <p:spTgt spid="5"/>
                                            </p:tgtEl>
                                            <p:attrNameLst>
                                              <p:attrName>ppt_x</p:attrName>
                                            </p:attrNameLst>
                                          </p:cBhvr>
                                        </p:anim>
                                        <p:anim from="(-#ppt_h/2)" to="(#ppt_y)" calcmode="lin" valueType="num">
                                          <p:cBhvr>
                                            <p:cTn id="21" dur="1000" fill="hold">
                                              <p:stCondLst>
                                                <p:cond delay="0"/>
                                              </p:stCondLst>
                                            </p:cTn>
                                            <p:tgtEl>
                                              <p:spTgt spid="5"/>
                                            </p:tgtEl>
                                            <p:attrNameLst>
                                              <p:attrName>ppt_y</p:attrName>
                                            </p:attrNameLst>
                                          </p:cBhvr>
                                        </p:anim>
                                        <p:animRot by="21600000">
                                          <p:cBhvr>
                                            <p:cTn id="22" dur="1000"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701337"/>
            <a:ext cx="8975325" cy="5854823"/>
          </a:xfrm>
          <a:prstGeom prst="rect">
            <a:avLst/>
          </a:prstGeom>
          <a:noFill/>
        </p:spPr>
        <p:txBody>
          <a:bodyPr wrap="square" rtlCol="0">
            <a:noAutofit/>
          </a:bodyPr>
          <a:lstStyle/>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Lin X, </a:t>
            </a:r>
            <a:r>
              <a:rPr lang="en-US" altLang="zh-CN" sz="2000" dirty="0" err="1">
                <a:latin typeface="Times New Roman" panose="02020603050405020304" pitchFamily="18" charset="0"/>
                <a:cs typeface="Times New Roman" panose="02020603050405020304" pitchFamily="18" charset="0"/>
              </a:rPr>
              <a:t>Rivenson</a:t>
            </a:r>
            <a:r>
              <a:rPr lang="en-US" altLang="zh-CN" sz="2000" dirty="0">
                <a:latin typeface="Times New Roman" panose="02020603050405020304" pitchFamily="18" charset="0"/>
                <a:cs typeface="Times New Roman" panose="02020603050405020304" pitchFamily="18" charset="0"/>
              </a:rPr>
              <a:t> Y, </a:t>
            </a:r>
            <a:r>
              <a:rPr lang="en-US" altLang="zh-CN" sz="2000" dirty="0" err="1">
                <a:latin typeface="Times New Roman" panose="02020603050405020304" pitchFamily="18" charset="0"/>
                <a:cs typeface="Times New Roman" panose="02020603050405020304" pitchFamily="18" charset="0"/>
              </a:rPr>
              <a:t>Yardimci</a:t>
            </a:r>
            <a:r>
              <a:rPr lang="en-US" altLang="zh-CN" sz="2000" dirty="0">
                <a:latin typeface="Times New Roman" panose="02020603050405020304" pitchFamily="18" charset="0"/>
                <a:cs typeface="Times New Roman" panose="02020603050405020304" pitchFamily="18" charset="0"/>
              </a:rPr>
              <a:t> N T, et al. All-optical machine learning using diffractive deep neural networks[J]. Science, 2018, 361(6406): 1004-1008</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Chang J, </a:t>
            </a:r>
            <a:r>
              <a:rPr lang="en-US" altLang="zh-CN" sz="2000" dirty="0" err="1">
                <a:latin typeface="Times New Roman" panose="02020603050405020304" pitchFamily="18" charset="0"/>
                <a:cs typeface="Times New Roman" panose="02020603050405020304" pitchFamily="18" charset="0"/>
              </a:rPr>
              <a:t>Sitzmann</a:t>
            </a:r>
            <a:r>
              <a:rPr lang="en-US" altLang="zh-CN" sz="2000" dirty="0">
                <a:latin typeface="Times New Roman" panose="02020603050405020304" pitchFamily="18" charset="0"/>
                <a:cs typeface="Times New Roman" panose="02020603050405020304" pitchFamily="18" charset="0"/>
              </a:rPr>
              <a:t> V, Dun X, et al. Hybrid optical-electronic convolutional neural networks with optimized diffractive optics for image classification[J]. Scientific reports, 2018, 8(1): 1-10</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Yan T, Wu J, Zhou T, et al. Fourier-space diffractive deep neural network[J]. Physical review letters, 2019, 123(2): 023901</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Chen Y, Zhu J. An optical diffractive deep neural network with multiple frequency-channels[J].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arXiv:1912.10730, 2019</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Pad P, Narduzzi S, </a:t>
            </a:r>
            <a:r>
              <a:rPr lang="en-US" altLang="zh-CN" sz="2000" dirty="0" err="1">
                <a:latin typeface="Times New Roman" panose="02020603050405020304" pitchFamily="18" charset="0"/>
                <a:cs typeface="Times New Roman" panose="02020603050405020304" pitchFamily="18" charset="0"/>
              </a:rPr>
              <a:t>Kundig</a:t>
            </a:r>
            <a:r>
              <a:rPr lang="en-US" altLang="zh-CN" sz="2000" dirty="0">
                <a:latin typeface="Times New Roman" panose="02020603050405020304" pitchFamily="18" charset="0"/>
                <a:cs typeface="Times New Roman" panose="02020603050405020304" pitchFamily="18" charset="0"/>
              </a:rPr>
              <a:t> C, et al. Efficient Neural Vision Systems Based on Convolutional Image Acquisition[C]//Proceedings of the IEEE/CVF Conference on Computer Vision and Pattern Recognition. 2020: 12285-12294</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Li J, </a:t>
            </a:r>
            <a:r>
              <a:rPr lang="en-US" altLang="zh-CN" sz="2000" dirty="0" err="1">
                <a:latin typeface="Times New Roman" panose="02020603050405020304" pitchFamily="18" charset="0"/>
                <a:cs typeface="Times New Roman" panose="02020603050405020304" pitchFamily="18" charset="0"/>
              </a:rPr>
              <a:t>Mengu</a:t>
            </a:r>
            <a:r>
              <a:rPr lang="en-US" altLang="zh-CN" sz="2000" dirty="0">
                <a:latin typeface="Times New Roman" panose="02020603050405020304" pitchFamily="18" charset="0"/>
                <a:cs typeface="Times New Roman" panose="02020603050405020304" pitchFamily="18" charset="0"/>
              </a:rPr>
              <a:t> D, </a:t>
            </a:r>
            <a:r>
              <a:rPr lang="en-US" altLang="zh-CN" sz="2000" dirty="0" err="1">
                <a:latin typeface="Times New Roman" panose="02020603050405020304" pitchFamily="18" charset="0"/>
                <a:cs typeface="Times New Roman" panose="02020603050405020304" pitchFamily="18" charset="0"/>
              </a:rPr>
              <a:t>Yardimci</a:t>
            </a:r>
            <a:r>
              <a:rPr lang="en-US" altLang="zh-CN" sz="2000" dirty="0">
                <a:latin typeface="Times New Roman" panose="02020603050405020304" pitchFamily="18" charset="0"/>
                <a:cs typeface="Times New Roman" panose="02020603050405020304" pitchFamily="18" charset="0"/>
              </a:rPr>
              <a:t> N T, et al. Machine vision using diffractive spectral encoding[J].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arXiv:2005.11387, 2020</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err="1">
                <a:latin typeface="Times New Roman" panose="02020603050405020304" pitchFamily="18" charset="0"/>
                <a:cs typeface="Times New Roman" panose="02020603050405020304" pitchFamily="18" charset="0"/>
              </a:rPr>
              <a:t>Miscuglio</a:t>
            </a:r>
            <a:r>
              <a:rPr lang="en-US" altLang="zh-CN" sz="2000" dirty="0">
                <a:latin typeface="Times New Roman" panose="02020603050405020304" pitchFamily="18" charset="0"/>
                <a:cs typeface="Times New Roman" panose="02020603050405020304" pitchFamily="18" charset="0"/>
              </a:rPr>
              <a:t> M, Hu Z, Li S, et al. Massively parallel amplitude-only Fourier neural network[J]. </a:t>
            </a:r>
            <a:r>
              <a:rPr lang="en-US" altLang="zh-CN" sz="2000" dirty="0" err="1">
                <a:latin typeface="Times New Roman" panose="02020603050405020304" pitchFamily="18" charset="0"/>
                <a:cs typeface="Times New Roman" panose="02020603050405020304" pitchFamily="18" charset="0"/>
              </a:rPr>
              <a:t>Optica</a:t>
            </a:r>
            <a:r>
              <a:rPr lang="en-US" altLang="zh-CN" sz="2000" dirty="0">
                <a:latin typeface="Times New Roman" panose="02020603050405020304" pitchFamily="18" charset="0"/>
                <a:cs typeface="Times New Roman" panose="02020603050405020304" pitchFamily="18" charset="0"/>
              </a:rPr>
              <a:t>, 2020, 7(12): 1812-1819</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US" altLang="zh-CN" sz="2000" dirty="0">
                <a:latin typeface="Times New Roman" panose="02020603050405020304" pitchFamily="18" charset="0"/>
                <a:cs typeface="Times New Roman" panose="02020603050405020304" pitchFamily="18" charset="0"/>
              </a:rPr>
              <a:t>Chen Y, Feng N, Hong B, et al. Express </a:t>
            </a:r>
            <a:r>
              <a:rPr lang="en-US" altLang="zh-CN" sz="2000" dirty="0" err="1">
                <a:latin typeface="Times New Roman" panose="02020603050405020304" pitchFamily="18" charset="0"/>
                <a:cs typeface="Times New Roman" panose="02020603050405020304" pitchFamily="18" charset="0"/>
              </a:rPr>
              <a:t>Wavenet</a:t>
            </a:r>
            <a:r>
              <a:rPr lang="en-US" altLang="zh-CN" sz="2000" dirty="0">
                <a:latin typeface="Times New Roman" panose="02020603050405020304" pitchFamily="18" charset="0"/>
                <a:cs typeface="Times New Roman" panose="02020603050405020304" pitchFamily="18" charset="0"/>
              </a:rPr>
              <a:t>: A lower parameter optical neural network with random shift wavelet pattern[J]. Optics Communications, 2021, 485: 126709.</a:t>
            </a:r>
            <a:endParaRPr lang="en-US" altLang="zh-CN" sz="2000" dirty="0" smtClean="0">
              <a:latin typeface="Times New Roman" panose="02020603050405020304" pitchFamily="18" charset="0"/>
              <a:cs typeface="Times New Roman" panose="02020603050405020304" pitchFamily="18" charset="0"/>
            </a:endParaRPr>
          </a:p>
          <a:p>
            <a:endParaRPr lang="zh-CN" altLang="en-US" sz="1800" dirty="0">
              <a:latin typeface="微软雅黑" pitchFamily="34" charset="-122"/>
              <a:ea typeface="微软雅黑" pitchFamily="34"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6674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TextBox 2"/>
          <p:cNvSpPr txBox="1"/>
          <p:nvPr/>
        </p:nvSpPr>
        <p:spPr>
          <a:xfrm>
            <a:off x="71021" y="967666"/>
            <a:ext cx="8993080" cy="5486400"/>
          </a:xfrm>
          <a:prstGeom prst="rect">
            <a:avLst/>
          </a:prstGeom>
          <a:noFill/>
        </p:spPr>
        <p:txBody>
          <a:bodyPr wrap="square" rtlCol="0">
            <a:noAutofit/>
          </a:bodyPr>
          <a:lstStyle/>
          <a:p>
            <a:pPr marL="457200" indent="-457200" algn="just">
              <a:buFont typeface="+mj-lt"/>
              <a:buAutoNum type="arabicPeriod" startAt="9"/>
            </a:pPr>
            <a:r>
              <a:rPr lang="en-US" altLang="zh-CN" sz="2000" dirty="0">
                <a:latin typeface="Times New Roman" panose="02020603050405020304" pitchFamily="18" charset="0"/>
                <a:cs typeface="Times New Roman" panose="02020603050405020304" pitchFamily="18" charset="0"/>
              </a:rPr>
              <a:t>Qian C, Lin X, Lin X, et al. Performing optical logic operations by a diffractive neural network[J]. Light: Science &amp; Applications, 2020, 9(1): 1-7</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startAt="9"/>
            </a:pPr>
            <a:r>
              <a:rPr lang="en-US" altLang="zh-CN" sz="2000" dirty="0" err="1">
                <a:latin typeface="Times New Roman" panose="02020603050405020304" pitchFamily="18" charset="0"/>
                <a:cs typeface="Times New Roman" panose="02020603050405020304" pitchFamily="18" charset="0"/>
              </a:rPr>
              <a:t>Mengu</a:t>
            </a:r>
            <a:r>
              <a:rPr lang="en-US" altLang="zh-CN" sz="2000" dirty="0">
                <a:latin typeface="Times New Roman" panose="02020603050405020304" pitchFamily="18" charset="0"/>
                <a:cs typeface="Times New Roman" panose="02020603050405020304" pitchFamily="18" charset="0"/>
              </a:rPr>
              <a:t> D, Luo Y, </a:t>
            </a:r>
            <a:r>
              <a:rPr lang="en-US" altLang="zh-CN" sz="2000" dirty="0" err="1">
                <a:latin typeface="Times New Roman" panose="02020603050405020304" pitchFamily="18" charset="0"/>
                <a:cs typeface="Times New Roman" panose="02020603050405020304" pitchFamily="18" charset="0"/>
              </a:rPr>
              <a:t>Rivenson</a:t>
            </a:r>
            <a:r>
              <a:rPr lang="en-US" altLang="zh-CN" sz="2000" dirty="0">
                <a:latin typeface="Times New Roman" panose="02020603050405020304" pitchFamily="18" charset="0"/>
                <a:cs typeface="Times New Roman" panose="02020603050405020304" pitchFamily="18" charset="0"/>
              </a:rPr>
              <a:t> Y, et al. Analysis of diffractive optical neural networks and their integration with electronic neural networks[J]. IEEE Journal of Selected Topics in Quantum Electronics, 2019, 26(1): 1-14.</a:t>
            </a:r>
            <a:endParaRPr lang="en-US" altLang="zh-CN" sz="2000" dirty="0" smtClean="0">
              <a:latin typeface="Times New Roman" panose="02020603050405020304" pitchFamily="18" charset="0"/>
              <a:cs typeface="Times New Roman" panose="02020603050405020304" pitchFamily="18" charset="0"/>
            </a:endParaRPr>
          </a:p>
          <a:p>
            <a:pPr marL="457200" indent="-457200" algn="just">
              <a:buFont typeface="+mj-lt"/>
              <a:buAutoNum type="arabicPeriod" startAt="9"/>
            </a:pPr>
            <a:r>
              <a:rPr lang="en-US" altLang="zh-CN" sz="2000" dirty="0">
                <a:latin typeface="Times New Roman" panose="02020603050405020304" pitchFamily="18" charset="0"/>
                <a:cs typeface="Times New Roman" panose="02020603050405020304" pitchFamily="18" charset="0"/>
              </a:rPr>
              <a:t>Dou H, Deng Y, Yan T, et al. Residual D 2 NN: training diffractive deep neural networks via learnable light shortcuts[J]. Optics letters, 2020, 45(10): 2688-2691</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startAt="9"/>
            </a:pPr>
            <a:r>
              <a:rPr lang="en-US" altLang="zh-CN" sz="2000" dirty="0">
                <a:latin typeface="Times New Roman" panose="02020603050405020304" pitchFamily="18" charset="0"/>
                <a:cs typeface="Times New Roman" panose="02020603050405020304" pitchFamily="18" charset="0"/>
              </a:rPr>
              <a:t>Rahman M S </a:t>
            </a:r>
            <a:r>
              <a:rPr lang="en-US" altLang="zh-CN" sz="2000" dirty="0" err="1">
                <a:latin typeface="Times New Roman" panose="02020603050405020304" pitchFamily="18" charset="0"/>
                <a:cs typeface="Times New Roman" panose="02020603050405020304" pitchFamily="18" charset="0"/>
              </a:rPr>
              <a:t>S</a:t>
            </a:r>
            <a:r>
              <a:rPr lang="en-US" altLang="zh-CN" sz="2000" dirty="0">
                <a:latin typeface="Times New Roman" panose="02020603050405020304" pitchFamily="18" charset="0"/>
                <a:cs typeface="Times New Roman" panose="02020603050405020304" pitchFamily="18" charset="0"/>
              </a:rPr>
              <a:t>, Li J, </a:t>
            </a:r>
            <a:r>
              <a:rPr lang="en-US" altLang="zh-CN" sz="2000" dirty="0" err="1">
                <a:latin typeface="Times New Roman" panose="02020603050405020304" pitchFamily="18" charset="0"/>
                <a:cs typeface="Times New Roman" panose="02020603050405020304" pitchFamily="18" charset="0"/>
              </a:rPr>
              <a:t>Mengu</a:t>
            </a:r>
            <a:r>
              <a:rPr lang="en-US" altLang="zh-CN" sz="2000" dirty="0">
                <a:latin typeface="Times New Roman" panose="02020603050405020304" pitchFamily="18" charset="0"/>
                <a:cs typeface="Times New Roman" panose="02020603050405020304" pitchFamily="18" charset="0"/>
              </a:rPr>
              <a:t> D, et al. Ensemble learning of diffractive optical networks[J]. Light: Science &amp; Applications, 2021, 10(1): 1-13</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startAt="9"/>
            </a:pPr>
            <a:r>
              <a:rPr lang="en-US" altLang="zh-CN" sz="2000" dirty="0">
                <a:latin typeface="Times New Roman" panose="02020603050405020304" pitchFamily="18" charset="0"/>
                <a:cs typeface="Times New Roman" panose="02020603050405020304" pitchFamily="18" charset="0"/>
              </a:rPr>
              <a:t>Shi J. A Diffractive Neural Network with Weight-Noise-Injection Training[J]. </a:t>
            </a:r>
            <a:r>
              <a:rPr lang="en-US" altLang="zh-CN" sz="2000" dirty="0" err="1">
                <a:latin typeface="Times New Roman" panose="02020603050405020304" pitchFamily="18" charset="0"/>
                <a:cs typeface="Times New Roman" panose="02020603050405020304" pitchFamily="18" charset="0"/>
              </a:rPr>
              <a:t>arXiv</a:t>
            </a:r>
            <a:r>
              <a:rPr lang="en-US" altLang="zh-CN" sz="2000" dirty="0">
                <a:latin typeface="Times New Roman" panose="02020603050405020304" pitchFamily="18" charset="0"/>
                <a:cs typeface="Times New Roman" panose="02020603050405020304" pitchFamily="18" charset="0"/>
              </a:rPr>
              <a:t> preprint arXiv:2006.04462, 2020</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startAt="9"/>
            </a:pPr>
            <a:r>
              <a:rPr lang="en-US" altLang="zh-CN" sz="2000" dirty="0">
                <a:latin typeface="Times New Roman" panose="02020603050405020304" pitchFamily="18" charset="0"/>
                <a:cs typeface="Times New Roman" panose="02020603050405020304" pitchFamily="18" charset="0"/>
              </a:rPr>
              <a:t>Zhou T, Fang L, Yan T, et al. In situ optical backpropagation training of diffractive optical neural networks[J]. Photonics Research, 2020, 8(6): 940-953</a:t>
            </a:r>
            <a:r>
              <a:rPr lang="en-US" altLang="zh-CN" sz="2000" dirty="0" smtClean="0">
                <a:latin typeface="Times New Roman" panose="02020603050405020304" pitchFamily="18" charset="0"/>
                <a:cs typeface="Times New Roman" panose="02020603050405020304" pitchFamily="18" charset="0"/>
              </a:rPr>
              <a:t>.</a:t>
            </a:r>
          </a:p>
          <a:p>
            <a:pPr marL="457200" indent="-457200" algn="just">
              <a:buFont typeface="+mj-lt"/>
              <a:buAutoNum type="arabicPeriod" startAt="9"/>
            </a:pPr>
            <a:r>
              <a:rPr lang="en-US" altLang="zh-CN" sz="2000" dirty="0" err="1">
                <a:latin typeface="Times New Roman" panose="02020603050405020304" pitchFamily="18" charset="0"/>
                <a:cs typeface="Times New Roman" panose="02020603050405020304" pitchFamily="18" charset="0"/>
              </a:rPr>
              <a:t>Mengu</a:t>
            </a:r>
            <a:r>
              <a:rPr lang="en-US" altLang="zh-CN" sz="2000" dirty="0">
                <a:latin typeface="Times New Roman" panose="02020603050405020304" pitchFamily="18" charset="0"/>
                <a:cs typeface="Times New Roman" panose="02020603050405020304" pitchFamily="18" charset="0"/>
              </a:rPr>
              <a:t> D, Zhao Y, </a:t>
            </a:r>
            <a:r>
              <a:rPr lang="en-US" altLang="zh-CN" sz="2000" dirty="0" err="1">
                <a:latin typeface="Times New Roman" panose="02020603050405020304" pitchFamily="18" charset="0"/>
                <a:cs typeface="Times New Roman" panose="02020603050405020304" pitchFamily="18" charset="0"/>
              </a:rPr>
              <a:t>Yardimci</a:t>
            </a:r>
            <a:r>
              <a:rPr lang="en-US" altLang="zh-CN" sz="2000" dirty="0">
                <a:latin typeface="Times New Roman" panose="02020603050405020304" pitchFamily="18" charset="0"/>
                <a:cs typeface="Times New Roman" panose="02020603050405020304" pitchFamily="18" charset="0"/>
              </a:rPr>
              <a:t> N T, et al. Misalignment resilient diffractive optical networks[J]. </a:t>
            </a:r>
            <a:r>
              <a:rPr lang="en-US" altLang="zh-CN" sz="2000" dirty="0" err="1">
                <a:latin typeface="Times New Roman" panose="02020603050405020304" pitchFamily="18" charset="0"/>
                <a:cs typeface="Times New Roman" panose="02020603050405020304" pitchFamily="18" charset="0"/>
              </a:rPr>
              <a:t>Nanophotonics</a:t>
            </a:r>
            <a:r>
              <a:rPr lang="en-US" altLang="zh-CN" sz="2000" dirty="0">
                <a:latin typeface="Times New Roman" panose="02020603050405020304" pitchFamily="18" charset="0"/>
                <a:cs typeface="Times New Roman" panose="02020603050405020304" pitchFamily="18" charset="0"/>
              </a:rPr>
              <a:t>, 2020, 9(13): 4207-4219.</a:t>
            </a:r>
            <a:endParaRPr lang="zh-CN" altLang="en-US" sz="2000" dirty="0">
              <a:latin typeface="Times New Roman" panose="02020603050405020304" pitchFamily="18" charset="0"/>
              <a:ea typeface="微软雅黑" pitchFamily="34" charset="-122"/>
              <a:cs typeface="Times New Roman" panose="020206030504050203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8193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78DCB8B1-E8F2-4045-8A32-E89C1595C19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1" y="2747195"/>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任意多边形 9"/>
          <p:cNvSpPr/>
          <p:nvPr/>
        </p:nvSpPr>
        <p:spPr>
          <a:xfrm>
            <a:off x="1" y="3307962"/>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2232232" y="4906435"/>
            <a:ext cx="3492641" cy="781496"/>
          </a:xfrm>
          <a:prstGeom prst="rect">
            <a:avLst/>
          </a:prstGeom>
          <a:noFill/>
        </p:spPr>
        <p:txBody>
          <a:bodyPr wrap="square" rtlCol="0">
            <a:spAutoFit/>
          </a:bodyPr>
          <a:lstStyle/>
          <a:p>
            <a:pPr algn="ctr">
              <a:lnSpc>
                <a:spcPct val="120000"/>
              </a:lnSpc>
            </a:pPr>
            <a:r>
              <a:rPr lang="en-US" altLang="zh-CN" sz="4000" b="1" dirty="0">
                <a:solidFill>
                  <a:schemeClr val="accent1"/>
                </a:solidFill>
                <a:latin typeface="+mj-lt"/>
                <a:ea typeface="微软雅黑" panose="020B0503020204020204" pitchFamily="34" charset="-122"/>
                <a:cs typeface="Arial" pitchFamily="34" charset="0"/>
                <a:sym typeface="微软雅黑" panose="020B0503020204020204" pitchFamily="34" charset="-122"/>
              </a:rPr>
              <a:t>Thank You!</a:t>
            </a:r>
          </a:p>
        </p:txBody>
      </p:sp>
      <p:pic>
        <p:nvPicPr>
          <p:cNvPr id="6" name="图片 5">
            <a:extLst>
              <a:ext uri="{FF2B5EF4-FFF2-40B4-BE49-F238E27FC236}">
                <a16:creationId xmlns:a16="http://schemas.microsoft.com/office/drawing/2014/main" xmlns="" id="{3F345CB6-571D-43B3-99BD-85CD71DCE0D8}"/>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909620" y="4683218"/>
            <a:ext cx="609600" cy="609600"/>
          </a:xfrm>
          <a:prstGeom prst="rect">
            <a:avLst/>
          </a:prstGeom>
        </p:spPr>
      </p:pic>
      <p:pic>
        <p:nvPicPr>
          <p:cNvPr id="2" name="图片 1"/>
          <p:cNvPicPr>
            <a:picLocks noChangeAspect="1"/>
          </p:cNvPicPr>
          <p:nvPr/>
        </p:nvPicPr>
        <p:blipFill>
          <a:blip r:embed="rId5"/>
          <a:stretch>
            <a:fillRect/>
          </a:stretch>
        </p:blipFill>
        <p:spPr>
          <a:xfrm>
            <a:off x="6703967" y="4603937"/>
            <a:ext cx="2286198" cy="768163"/>
          </a:xfrm>
          <a:prstGeom prst="rect">
            <a:avLst/>
          </a:prstGeom>
        </p:spPr>
      </p:pic>
    </p:spTree>
    <p:extLst>
      <p:ext uri="{BB962C8B-B14F-4D97-AF65-F5344CB8AC3E}">
        <p14:creationId xmlns:p14="http://schemas.microsoft.com/office/powerpoint/2010/main" val="25118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2461794" y="3917850"/>
            <a:ext cx="4381081" cy="96997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p:cNvSpPr/>
          <p:nvPr/>
        </p:nvSpPr>
        <p:spPr>
          <a:xfrm>
            <a:off x="4142123" y="2714384"/>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Entry_1"/>
          <p:cNvSpPr/>
          <p:nvPr>
            <p:custDataLst>
              <p:tags r:id="rId1"/>
            </p:custDataLst>
          </p:nvPr>
        </p:nvSpPr>
        <p:spPr>
          <a:xfrm>
            <a:off x="3384429" y="4064281"/>
            <a:ext cx="2535812" cy="67710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背景介绍</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52553"/>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61680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14:presetBounceEnd="4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40000">
                                          <p:cBhvr additive="base">
                                            <p:cTn id="7" dur="1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14:presetBounceEnd="40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40000">
                                          <p:cBhvr additive="base">
                                            <p:cTn id="13" dur="1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by="(-#ppt_w*2)" calcmode="lin" valueType="num">
                                          <p:cBhvr rctx="PPT">
                                            <p:cTn id="19" dur="500" autoRev="1" fill="hold">
                                              <p:stCondLst>
                                                <p:cond delay="0"/>
                                              </p:stCondLst>
                                            </p:cTn>
                                            <p:tgtEl>
                                              <p:spTgt spid="10"/>
                                            </p:tgtEl>
                                            <p:attrNameLst>
                                              <p:attrName>ppt_w</p:attrName>
                                            </p:attrNameLst>
                                          </p:cBhvr>
                                        </p:anim>
                                        <p:anim by="(#ppt_w*0.50)" calcmode="lin" valueType="num">
                                          <p:cBhvr>
                                            <p:cTn id="20" dur="500" decel="50000" autoRev="1" fill="hold">
                                              <p:stCondLst>
                                                <p:cond delay="0"/>
                                              </p:stCondLst>
                                            </p:cTn>
                                            <p:tgtEl>
                                              <p:spTgt spid="10"/>
                                            </p:tgtEl>
                                            <p:attrNameLst>
                                              <p:attrName>ppt_x</p:attrName>
                                            </p:attrNameLst>
                                          </p:cBhvr>
                                        </p:anim>
                                        <p:anim from="(-#ppt_h/2)" to="(#ppt_y)" calcmode="lin" valueType="num">
                                          <p:cBhvr>
                                            <p:cTn id="21" dur="1000" fill="hold">
                                              <p:stCondLst>
                                                <p:cond delay="0"/>
                                              </p:stCondLst>
                                            </p:cTn>
                                            <p:tgtEl>
                                              <p:spTgt spid="10"/>
                                            </p:tgtEl>
                                            <p:attrNameLst>
                                              <p:attrName>ppt_y</p:attrName>
                                            </p:attrNameLst>
                                          </p:cBhvr>
                                        </p:anim>
                                        <p:animRot by="21600000">
                                          <p:cBhvr>
                                            <p:cTn id="22"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500" fill="hold"/>
                                            <p:tgtEl>
                                              <p:spTgt spid="9"/>
                                            </p:tgtEl>
                                            <p:attrNameLst>
                                              <p:attrName>ppt_x</p:attrName>
                                            </p:attrNameLst>
                                          </p:cBhvr>
                                          <p:tavLst>
                                            <p:tav tm="0">
                                              <p:val>
                                                <p:strVal val="#ppt_x"/>
                                              </p:val>
                                            </p:tav>
                                            <p:tav tm="100000">
                                              <p:val>
                                                <p:strVal val="#ppt_x"/>
                                              </p:val>
                                            </p:tav>
                                          </p:tavLst>
                                        </p:anim>
                                        <p:anim calcmode="lin" valueType="num">
                                          <p:cBhvr additive="base">
                                            <p:cTn id="14"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by="(-#ppt_w*2)" calcmode="lin" valueType="num">
                                          <p:cBhvr rctx="PPT">
                                            <p:cTn id="19" dur="500" autoRev="1" fill="hold">
                                              <p:stCondLst>
                                                <p:cond delay="0"/>
                                              </p:stCondLst>
                                            </p:cTn>
                                            <p:tgtEl>
                                              <p:spTgt spid="10"/>
                                            </p:tgtEl>
                                            <p:attrNameLst>
                                              <p:attrName>ppt_w</p:attrName>
                                            </p:attrNameLst>
                                          </p:cBhvr>
                                        </p:anim>
                                        <p:anim by="(#ppt_w*0.50)" calcmode="lin" valueType="num">
                                          <p:cBhvr>
                                            <p:cTn id="20" dur="500" decel="50000" autoRev="1" fill="hold">
                                              <p:stCondLst>
                                                <p:cond delay="0"/>
                                              </p:stCondLst>
                                            </p:cTn>
                                            <p:tgtEl>
                                              <p:spTgt spid="10"/>
                                            </p:tgtEl>
                                            <p:attrNameLst>
                                              <p:attrName>ppt_x</p:attrName>
                                            </p:attrNameLst>
                                          </p:cBhvr>
                                        </p:anim>
                                        <p:anim from="(-#ppt_h/2)" to="(#ppt_y)" calcmode="lin" valueType="num">
                                          <p:cBhvr>
                                            <p:cTn id="21" dur="1000" fill="hold">
                                              <p:stCondLst>
                                                <p:cond delay="0"/>
                                              </p:stCondLst>
                                            </p:cTn>
                                            <p:tgtEl>
                                              <p:spTgt spid="10"/>
                                            </p:tgtEl>
                                            <p:attrNameLst>
                                              <p:attrName>ppt_y</p:attrName>
                                            </p:attrNameLst>
                                          </p:cBhvr>
                                        </p:anim>
                                        <p:animRot by="21600000">
                                          <p:cBhvr>
                                            <p:cTn id="22"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8115" y="3673098"/>
            <a:ext cx="914400" cy="91440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4" name="文本框 3"/>
          <p:cNvSpPr txBox="1"/>
          <p:nvPr/>
        </p:nvSpPr>
        <p:spPr>
          <a:xfrm>
            <a:off x="345055" y="1154185"/>
            <a:ext cx="8514271" cy="5037826"/>
          </a:xfrm>
          <a:prstGeom prst="rect">
            <a:avLst/>
          </a:prstGeom>
          <a:noFill/>
        </p:spPr>
        <p:txBody>
          <a:bodyPr wrap="square" rtlCol="0">
            <a:noAutofit/>
          </a:bodyPr>
          <a:lstStyle/>
          <a:p>
            <a:pPr algn="just"/>
            <a:r>
              <a:rPr lang="zh-CN" altLang="en-US" sz="1800" dirty="0" smtClean="0">
                <a:latin typeface="华文楷体" panose="02010600040101010101" pitchFamily="2" charset="-122"/>
                <a:ea typeface="华文楷体" panose="02010600040101010101" pitchFamily="2" charset="-122"/>
              </a:rPr>
              <a:t>         </a:t>
            </a:r>
            <a:r>
              <a:rPr lang="zh-CN" altLang="en-US" sz="2000" dirty="0" smtClean="0">
                <a:latin typeface="华文楷体" panose="02010600040101010101" pitchFamily="2" charset="-122"/>
                <a:ea typeface="华文楷体" panose="02010600040101010101" pitchFamily="2" charset="-122"/>
              </a:rPr>
              <a:t>机器学习</a:t>
            </a:r>
            <a:r>
              <a:rPr lang="zh-CN" altLang="en-US" sz="2000" dirty="0">
                <a:latin typeface="华文楷体" panose="02010600040101010101" pitchFamily="2" charset="-122"/>
                <a:ea typeface="华文楷体" panose="02010600040101010101" pitchFamily="2" charset="-122"/>
              </a:rPr>
              <a:t>是一门多领域交叉学科，涉及概率论、统计学</a:t>
            </a:r>
            <a:r>
              <a:rPr lang="zh-CN" altLang="en-US" sz="2000" dirty="0" smtClean="0">
                <a:latin typeface="华文楷体" panose="02010600040101010101" pitchFamily="2" charset="-122"/>
                <a:ea typeface="华文楷体" panose="02010600040101010101" pitchFamily="2" charset="-122"/>
              </a:rPr>
              <a:t>、逼近论、凸分析、算法复杂度理论</a:t>
            </a:r>
            <a:r>
              <a:rPr lang="zh-CN" altLang="en-US" sz="2000" dirty="0">
                <a:latin typeface="华文楷体" panose="02010600040101010101" pitchFamily="2" charset="-122"/>
                <a:ea typeface="华文楷体" panose="02010600040101010101" pitchFamily="2" charset="-122"/>
              </a:rPr>
              <a:t>等多门学科。专门研究计算机怎样模拟或实现人类</a:t>
            </a:r>
            <a:r>
              <a:rPr lang="zh-CN" altLang="en-US" sz="2000" dirty="0" smtClean="0">
                <a:latin typeface="华文楷体" panose="02010600040101010101" pitchFamily="2" charset="-122"/>
                <a:ea typeface="华文楷体" panose="02010600040101010101" pitchFamily="2" charset="-122"/>
              </a:rPr>
              <a:t>的学习行为，</a:t>
            </a:r>
            <a:r>
              <a:rPr lang="zh-CN" altLang="en-US" sz="2000" dirty="0">
                <a:latin typeface="华文楷体" panose="02010600040101010101" pitchFamily="2" charset="-122"/>
                <a:ea typeface="华文楷体" panose="02010600040101010101" pitchFamily="2" charset="-122"/>
              </a:rPr>
              <a:t>以获取新的知识或技能，重新组织已有的知识结构使之不断改善自身的性能</a:t>
            </a:r>
            <a:r>
              <a:rPr lang="zh-CN" altLang="en-US" sz="2000" dirty="0" smtClean="0">
                <a:latin typeface="华文楷体" panose="02010600040101010101" pitchFamily="2" charset="-122"/>
                <a:ea typeface="华文楷体" panose="02010600040101010101" pitchFamily="2" charset="-122"/>
              </a:rPr>
              <a:t>。它是人工智能核心</a:t>
            </a:r>
            <a:r>
              <a:rPr lang="zh-CN" altLang="en-US" sz="2000" dirty="0">
                <a:latin typeface="华文楷体" panose="02010600040101010101" pitchFamily="2" charset="-122"/>
                <a:ea typeface="华文楷体" panose="02010600040101010101" pitchFamily="2" charset="-122"/>
              </a:rPr>
              <a:t>，是使计算机具有智能的根本途径。</a:t>
            </a:r>
          </a:p>
          <a:p>
            <a:pPr algn="just"/>
            <a:r>
              <a:rPr lang="zh-CN" altLang="en-US" sz="2000" dirty="0" smtClean="0">
                <a:latin typeface="华文楷体" panose="02010600040101010101" pitchFamily="2" charset="-122"/>
                <a:ea typeface="华文楷体" panose="02010600040101010101" pitchFamily="2" charset="-122"/>
              </a:rPr>
              <a:t>        深度学习是机器学习领域</a:t>
            </a:r>
            <a:r>
              <a:rPr lang="zh-CN" altLang="en-US" sz="2000" dirty="0">
                <a:latin typeface="华文楷体" panose="02010600040101010101" pitchFamily="2" charset="-122"/>
                <a:ea typeface="华文楷体" panose="02010600040101010101" pitchFamily="2" charset="-122"/>
              </a:rPr>
              <a:t>中一个新的研究方向，它被引入机器学习使其更接近于最初的目标</a:t>
            </a:r>
            <a:r>
              <a:rPr lang="en-US" altLang="zh-CN" sz="2000" dirty="0" smtClean="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人工智能。深度</a:t>
            </a:r>
            <a:r>
              <a:rPr lang="zh-CN" altLang="en-US" sz="2000" dirty="0">
                <a:latin typeface="华文楷体" panose="02010600040101010101" pitchFamily="2" charset="-122"/>
                <a:ea typeface="华文楷体" panose="02010600040101010101" pitchFamily="2" charset="-122"/>
              </a:rPr>
              <a:t>学习是</a:t>
            </a:r>
            <a:r>
              <a:rPr lang="zh-CN" altLang="en-US" sz="2000" dirty="0" smtClean="0">
                <a:latin typeface="华文楷体" panose="02010600040101010101" pitchFamily="2" charset="-122"/>
                <a:ea typeface="华文楷体" panose="02010600040101010101" pitchFamily="2" charset="-122"/>
              </a:rPr>
              <a:t>学习样本数据的内在</a:t>
            </a:r>
            <a:r>
              <a:rPr lang="zh-CN" altLang="en-US" sz="2000" dirty="0">
                <a:latin typeface="华文楷体" panose="02010600040101010101" pitchFamily="2" charset="-122"/>
                <a:ea typeface="华文楷体" panose="02010600040101010101" pitchFamily="2" charset="-122"/>
              </a:rPr>
              <a:t>规律和表示层次，这些学习过程中获得的信息对诸如文字</a:t>
            </a:r>
            <a:r>
              <a:rPr lang="zh-CN" altLang="en-US" sz="2000" dirty="0" smtClean="0">
                <a:latin typeface="华文楷体" panose="02010600040101010101" pitchFamily="2" charset="-122"/>
                <a:ea typeface="华文楷体" panose="02010600040101010101" pitchFamily="2" charset="-122"/>
              </a:rPr>
              <a:t>，图像和</a:t>
            </a:r>
            <a:r>
              <a:rPr lang="zh-CN" altLang="en-US" sz="2000" dirty="0">
                <a:latin typeface="华文楷体" panose="02010600040101010101" pitchFamily="2" charset="-122"/>
                <a:ea typeface="华文楷体" panose="02010600040101010101" pitchFamily="2" charset="-122"/>
              </a:rPr>
              <a:t>声音等数据的解释有很大的帮助。它的最终目标是让机器能够像人一样具有分析学习能力，能够识别文字、图像和声音等</a:t>
            </a:r>
            <a:r>
              <a:rPr lang="zh-CN" altLang="en-US" sz="2000" dirty="0" smtClean="0">
                <a:latin typeface="华文楷体" panose="02010600040101010101" pitchFamily="2" charset="-122"/>
                <a:ea typeface="华文楷体" panose="02010600040101010101" pitchFamily="2" charset="-122"/>
              </a:rPr>
              <a:t>数据</a:t>
            </a:r>
            <a:r>
              <a:rPr lang="zh-CN" altLang="en-US" sz="2000" dirty="0">
                <a:latin typeface="华文楷体" panose="02010600040101010101" pitchFamily="2" charset="-122"/>
                <a:ea typeface="华文楷体" panose="02010600040101010101" pitchFamily="2" charset="-122"/>
              </a:rPr>
              <a:t>。</a:t>
            </a:r>
            <a:r>
              <a:rPr lang="zh-CN" altLang="en-US" sz="2000" dirty="0" smtClean="0">
                <a:latin typeface="华文楷体" panose="02010600040101010101" pitchFamily="2" charset="-122"/>
                <a:ea typeface="华文楷体" panose="02010600040101010101" pitchFamily="2" charset="-122"/>
              </a:rPr>
              <a:t>深度</a:t>
            </a:r>
            <a:r>
              <a:rPr lang="zh-CN" altLang="en-US" sz="2000" dirty="0">
                <a:latin typeface="华文楷体" panose="02010600040101010101" pitchFamily="2" charset="-122"/>
                <a:ea typeface="华文楷体" panose="02010600040101010101" pitchFamily="2" charset="-122"/>
              </a:rPr>
              <a:t>学习是一个复杂的机器学习算法，在语音和图像识别方面取得的效果，远远超过先前相关技术</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华文楷体" panose="02010600040101010101" pitchFamily="2" charset="-122"/>
              <a:ea typeface="华文楷体" panose="02010600040101010101" pitchFamily="2" charset="-122"/>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574" y="6625087"/>
            <a:ext cx="1837426" cy="23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100" y="4357869"/>
            <a:ext cx="4602376" cy="2017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39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barn(inVertical)">
                                      <p:cBhvr>
                                        <p:cTn id="2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18115" y="3673098"/>
            <a:ext cx="914400" cy="914400"/>
          </a:xfrm>
          <a:prstGeom prst="rect">
            <a:avLst/>
          </a:prstGeom>
          <a:noFill/>
        </p:spPr>
        <p:txBody>
          <a:bodyPr wrap="none" rtlCol="0">
            <a:noAutofit/>
          </a:bodyPr>
          <a:lstStyle/>
          <a:p>
            <a:pPr algn="l"/>
            <a:endParaRPr kumimoji="1" lang="zh-CN" altLang="en-US" sz="1800" dirty="0">
              <a:latin typeface="微软雅黑" pitchFamily="34" charset="-122"/>
              <a:ea typeface="微软雅黑" pitchFamily="34" charset="-122"/>
            </a:endParaRPr>
          </a:p>
        </p:txBody>
      </p:sp>
      <p:sp>
        <p:nvSpPr>
          <p:cNvPr id="2" name="文本框 1"/>
          <p:cNvSpPr txBox="1"/>
          <p:nvPr/>
        </p:nvSpPr>
        <p:spPr>
          <a:xfrm>
            <a:off x="215151" y="1238165"/>
            <a:ext cx="8803341" cy="4869865"/>
          </a:xfrm>
          <a:prstGeom prst="rect">
            <a:avLst/>
          </a:prstGeom>
          <a:noFill/>
        </p:spPr>
        <p:txBody>
          <a:bodyPr wrap="square" rtlCol="0">
            <a:noAutofit/>
          </a:bodyPr>
          <a:lstStyle/>
          <a:p>
            <a:pPr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         就</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具体的研究内容而言</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，深度学习主要</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涉及三类方法：</a:t>
            </a:r>
          </a:p>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基于卷积运算的神经网络系统，即卷积神经网络</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(CNN)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p>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基于多层神经元的自编码神经网络，包括自编码以及近年来受到广泛关注的稀疏编码两类。</a:t>
            </a:r>
            <a:r>
              <a:rPr lang="zh-CN" altLang="en-US" sz="2000" baseline="30000" dirty="0">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000" baseline="30000" dirty="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以多层自编码神经网络的方式进行预训练，进而结合鉴别信息进一步优化神经网络权值的深度置信网络</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(DBN</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华文楷体" panose="02010600040101010101" pitchFamily="2" charset="-122"/>
              <a:ea typeface="华文楷体" panose="02010600040101010101" pitchFamily="2" charset="-122"/>
            </a:endParaRPr>
          </a:p>
          <a:p>
            <a:pPr algn="just"/>
            <a:r>
              <a:rPr lang="zh-CN" altLang="en-US" sz="2000" dirty="0" smtClean="0">
                <a:latin typeface="华文楷体" panose="02010600040101010101" pitchFamily="2" charset="-122"/>
                <a:ea typeface="华文楷体" panose="02010600040101010101" pitchFamily="2" charset="-122"/>
              </a:rPr>
              <a:t>        深度</a:t>
            </a:r>
            <a:r>
              <a:rPr lang="zh-CN" altLang="en-US" sz="2000" dirty="0">
                <a:latin typeface="华文楷体" panose="02010600040101010101" pitchFamily="2" charset="-122"/>
                <a:ea typeface="华文楷体" panose="02010600040101010101" pitchFamily="2" charset="-122"/>
              </a:rPr>
              <a:t>学习在成像分析、成像分类、搜索技术，数据挖掘，机器学习，机器翻译，自然语言处理，多媒体学习，语音，推荐和个性化技术，以及其他相关领域都取得了很多成果。深度学习使机器模仿视听和思考等人类的活动，解决了很多复杂的模式识别难题，使得人工智能相关技术取得了很大进步</a:t>
            </a:r>
            <a:r>
              <a:rPr lang="zh-CN" altLang="en-US" sz="2000" dirty="0" smtClean="0">
                <a:latin typeface="华文楷体" panose="02010600040101010101" pitchFamily="2" charset="-122"/>
                <a:ea typeface="华文楷体" panose="02010600040101010101" pitchFamily="2" charset="-122"/>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        另外</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由于基于光子的计算平台具有高带宽、低功耗、低串扰的优势，能克服目前电子硬件平台由冯﹒诺伊曼架构、时钟频率以及工作频带等带来的信息处理速度和能耗上的限制，</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因此</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以光子手段构建神经网络是未来发展的潜在理想硬件平台。</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kumimoji="1" lang="zh-CN" altLang="en-US" dirty="0">
              <a:latin typeface="微软雅黑" pitchFamily="34" charset="-122"/>
              <a:ea typeface="微软雅黑" pitchFamily="34" charset="-122"/>
            </a:endParaRPr>
          </a:p>
          <a:p>
            <a:endParaRPr lang="en-US" altLang="zh-CN" dirty="0"/>
          </a:p>
        </p:txBody>
      </p:sp>
      <p:sp>
        <p:nvSpPr>
          <p:cNvPr id="4" name="文本框 3"/>
          <p:cNvSpPr txBox="1"/>
          <p:nvPr/>
        </p:nvSpPr>
        <p:spPr>
          <a:xfrm>
            <a:off x="480447" y="232475"/>
            <a:ext cx="4060556" cy="464949"/>
          </a:xfrm>
          <a:prstGeom prst="rect">
            <a:avLst/>
          </a:prstGeom>
          <a:noFill/>
        </p:spPr>
        <p:txBody>
          <a:bodyPr wrap="square" rtlCol="0">
            <a:noAutofit/>
          </a:bodyPr>
          <a:lstStyle/>
          <a:p>
            <a:pPr algn="l"/>
            <a:endParaRPr kumimoji="1" lang="zh-CN" altLang="en-US" sz="1800" dirty="0">
              <a:latin typeface="微软雅黑" pitchFamily="34" charset="-122"/>
              <a:ea typeface="微软雅黑" pitchFamily="34" charset="-12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2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1000"/>
                                        <p:tgtEl>
                                          <p:spTgt spid="2">
                                            <p:txEl>
                                              <p:pRg st="4" end="4"/>
                                            </p:txEl>
                                          </p:spTgt>
                                        </p:tgtEl>
                                      </p:cBhvr>
                                    </p:animEffect>
                                    <p:anim calcmode="lin" valueType="num">
                                      <p:cBhvr>
                                        <p:cTn id="2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wipe(down)">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sp>
        <p:nvSpPr>
          <p:cNvPr id="4" name="文本占位符 3"/>
          <p:cNvSpPr>
            <a:spLocks noGrp="1"/>
          </p:cNvSpPr>
          <p:nvPr>
            <p:ph type="body" sz="quarter" idx="12"/>
          </p:nvPr>
        </p:nvSpPr>
        <p:spPr/>
        <p:txBody>
          <a:bodyPr/>
          <a:lstStyle/>
          <a:p>
            <a:endParaRPr lang="zh-CN" altLang="en-US" dirty="0"/>
          </a:p>
        </p:txBody>
      </p:sp>
      <p:sp>
        <p:nvSpPr>
          <p:cNvPr id="5" name="圆角矩形 4"/>
          <p:cNvSpPr/>
          <p:nvPr/>
        </p:nvSpPr>
        <p:spPr>
          <a:xfrm>
            <a:off x="2461793" y="3432865"/>
            <a:ext cx="4381081" cy="96997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720" tIns="36359" rIns="72720" bIns="36359"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4142123" y="2350400"/>
            <a:ext cx="1020423" cy="1020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Entry_1"/>
          <p:cNvSpPr/>
          <p:nvPr>
            <p:custDataLst>
              <p:tags r:id="rId1"/>
            </p:custDataLst>
          </p:nvPr>
        </p:nvSpPr>
        <p:spPr>
          <a:xfrm>
            <a:off x="3427652" y="3579296"/>
            <a:ext cx="2535812" cy="677108"/>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4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网络发展</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11"/>
          <p:cNvSpPr txBox="1"/>
          <p:nvPr/>
        </p:nvSpPr>
        <p:spPr>
          <a:xfrm>
            <a:off x="5466533" y="4646857"/>
            <a:ext cx="993862" cy="492443"/>
          </a:xfrm>
          <a:prstGeom prst="rect">
            <a:avLst/>
          </a:prstGeom>
          <a:noFill/>
        </p:spPr>
        <p:txBody>
          <a:bodyPr wrap="none" lIns="0" tIns="0" rIns="0" bIns="0" rtlCol="0">
            <a:spAutoFit/>
          </a:bodyPr>
          <a:lstStyle/>
          <a:p>
            <a:pPr marL="171433" lvl="1" indent="-171433" algn="ctr">
              <a:buFont typeface="Arial" panose="020B0604020202020204" pitchFamily="34" charset="0"/>
              <a:buChar char="•"/>
            </a:pPr>
            <a:r>
              <a:rPr lang="zh-CN" altLang="en-US" sz="3200" dirty="0" smtClean="0">
                <a:latin typeface="Arial" panose="020B0604020202020204" pitchFamily="34" charset="0"/>
                <a:ea typeface="微软雅黑" panose="020B0503020204020204" pitchFamily="34" charset="-122"/>
                <a:sym typeface="Arial" panose="020B0604020202020204" pitchFamily="34" charset="0"/>
              </a:rPr>
              <a:t>算法</a:t>
            </a:r>
            <a:endParaRPr lang="en-US" altLang="zh-CN" sz="32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2851068" y="4646857"/>
            <a:ext cx="1126130" cy="492443"/>
          </a:xfrm>
          <a:prstGeom prst="rect">
            <a:avLst/>
          </a:prstGeom>
          <a:noFill/>
        </p:spPr>
        <p:txBody>
          <a:bodyPr wrap="square" lIns="0" tIns="0" rIns="0" bIns="0" rtlCol="0">
            <a:spAutoFit/>
          </a:bodyPr>
          <a:lstStyle/>
          <a:p>
            <a:pPr marL="171433" lvl="1" indent="-171433" algn="ctr">
              <a:buFont typeface="Arial" panose="020B0604020202020204" pitchFamily="34" charset="0"/>
              <a:buChar char="•"/>
            </a:pPr>
            <a:r>
              <a:rPr lang="zh-CN" altLang="en-US" sz="3200" dirty="0" smtClean="0">
                <a:latin typeface="Arial" panose="020B0604020202020204" pitchFamily="34" charset="0"/>
                <a:ea typeface="微软雅黑" panose="020B0503020204020204" pitchFamily="34" charset="-122"/>
                <a:sym typeface="Arial" panose="020B0604020202020204" pitchFamily="34" charset="0"/>
              </a:rPr>
              <a:t>结构</a:t>
            </a:r>
            <a:endParaRPr lang="en-US" altLang="zh-CN" sz="3200" dirty="0">
              <a:latin typeface="Arial" panose="020B0604020202020204" pitchFamily="34" charset="0"/>
              <a:ea typeface="微软雅黑" panose="020B0503020204020204" pitchFamily="34" charset="-122"/>
              <a:sym typeface="Arial" panose="020B0604020202020204"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91789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14:presetBounceEnd="4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0000">
                                          <p:cBhvr additive="base">
                                            <p:cTn id="7" dur="1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14:presetBounceEnd="4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40000">
                                          <p:cBhvr additive="base">
                                            <p:cTn id="13" dur="1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14"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by="(-#ppt_w*2)" calcmode="lin" valueType="num">
                                          <p:cBhvr rctx="PPT">
                                            <p:cTn id="19" dur="500" autoRev="1" fill="hold">
                                              <p:stCondLst>
                                                <p:cond delay="0"/>
                                              </p:stCondLst>
                                            </p:cTn>
                                            <p:tgtEl>
                                              <p:spTgt spid="7"/>
                                            </p:tgtEl>
                                            <p:attrNameLst>
                                              <p:attrName>ppt_w</p:attrName>
                                            </p:attrNameLst>
                                          </p:cBhvr>
                                        </p:anim>
                                        <p:anim by="(#ppt_w*0.50)" calcmode="lin" valueType="num">
                                          <p:cBhvr>
                                            <p:cTn id="20" dur="500" decel="50000" autoRev="1" fill="hold">
                                              <p:stCondLst>
                                                <p:cond delay="0"/>
                                              </p:stCondLst>
                                            </p:cTn>
                                            <p:tgtEl>
                                              <p:spTgt spid="7"/>
                                            </p:tgtEl>
                                            <p:attrNameLst>
                                              <p:attrName>ppt_x</p:attrName>
                                            </p:attrNameLst>
                                          </p:cBhvr>
                                        </p:anim>
                                        <p:anim from="(-#ppt_h/2)" to="(#ppt_y)" calcmode="lin" valueType="num">
                                          <p:cBhvr>
                                            <p:cTn id="21" dur="1000" fill="hold">
                                              <p:stCondLst>
                                                <p:cond delay="0"/>
                                              </p:stCondLst>
                                            </p:cTn>
                                            <p:tgtEl>
                                              <p:spTgt spid="7"/>
                                            </p:tgtEl>
                                            <p:attrNameLst>
                                              <p:attrName>ppt_y</p:attrName>
                                            </p:attrNameLst>
                                          </p:cBhvr>
                                        </p:anim>
                                        <p:animRot by="21600000">
                                          <p:cBhvr>
                                            <p:cTn id="22" dur="1000" fill="hold">
                                              <p:stCondLst>
                                                <p:cond delay="0"/>
                                              </p:stCondLst>
                                            </p:cTn>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4000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500" fill="hold"/>
                                            <p:tgtEl>
                                              <p:spTgt spid="6"/>
                                            </p:tgtEl>
                                            <p:attrNameLst>
                                              <p:attrName>ppt_x</p:attrName>
                                            </p:attrNameLst>
                                          </p:cBhvr>
                                          <p:tavLst>
                                            <p:tav tm="0">
                                              <p:val>
                                                <p:strVal val="#ppt_x"/>
                                              </p:val>
                                            </p:tav>
                                            <p:tav tm="100000">
                                              <p:val>
                                                <p:strVal val="#ppt_x"/>
                                              </p:val>
                                            </p:tav>
                                          </p:tavLst>
                                        </p:anim>
                                        <p:anim calcmode="lin" valueType="num">
                                          <p:cBhvr additive="base">
                                            <p:cTn id="14"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by="(-#ppt_w*2)" calcmode="lin" valueType="num">
                                          <p:cBhvr rctx="PPT">
                                            <p:cTn id="19" dur="500" autoRev="1" fill="hold">
                                              <p:stCondLst>
                                                <p:cond delay="0"/>
                                              </p:stCondLst>
                                            </p:cTn>
                                            <p:tgtEl>
                                              <p:spTgt spid="7"/>
                                            </p:tgtEl>
                                            <p:attrNameLst>
                                              <p:attrName>ppt_w</p:attrName>
                                            </p:attrNameLst>
                                          </p:cBhvr>
                                        </p:anim>
                                        <p:anim by="(#ppt_w*0.50)" calcmode="lin" valueType="num">
                                          <p:cBhvr>
                                            <p:cTn id="20" dur="500" decel="50000" autoRev="1" fill="hold">
                                              <p:stCondLst>
                                                <p:cond delay="0"/>
                                              </p:stCondLst>
                                            </p:cTn>
                                            <p:tgtEl>
                                              <p:spTgt spid="7"/>
                                            </p:tgtEl>
                                            <p:attrNameLst>
                                              <p:attrName>ppt_x</p:attrName>
                                            </p:attrNameLst>
                                          </p:cBhvr>
                                        </p:anim>
                                        <p:anim from="(-#ppt_h/2)" to="(#ppt_y)" calcmode="lin" valueType="num">
                                          <p:cBhvr>
                                            <p:cTn id="21" dur="1000" fill="hold">
                                              <p:stCondLst>
                                                <p:cond delay="0"/>
                                              </p:stCondLst>
                                            </p:cTn>
                                            <p:tgtEl>
                                              <p:spTgt spid="7"/>
                                            </p:tgtEl>
                                            <p:attrNameLst>
                                              <p:attrName>ppt_y</p:attrName>
                                            </p:attrNameLst>
                                          </p:cBhvr>
                                        </p:anim>
                                        <p:animRot by="21600000">
                                          <p:cBhvr>
                                            <p:cTn id="22" dur="1000" fill="hold">
                                              <p:stCondLst>
                                                <p:cond delay="0"/>
                                              </p:stCondLst>
                                            </p:cTn>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7419" y="241539"/>
            <a:ext cx="2294626" cy="439947"/>
          </a:xfrm>
          <a:prstGeom prst="rect">
            <a:avLst/>
          </a:prstGeom>
          <a:noFill/>
        </p:spPr>
        <p:txBody>
          <a:bodyPr wrap="square" rtlCol="0">
            <a:noAutofit/>
          </a:bodyPr>
          <a:lstStyle/>
          <a:p>
            <a:pPr algn="l"/>
            <a:endParaRPr lang="zh-CN" altLang="en-US" sz="1800" dirty="0">
              <a:latin typeface="微软雅黑" pitchFamily="34" charset="-122"/>
              <a:ea typeface="微软雅黑" pitchFamily="34" charset="-122"/>
            </a:endParaRPr>
          </a:p>
        </p:txBody>
      </p:sp>
      <p:sp>
        <p:nvSpPr>
          <p:cNvPr id="13" name="TextBox 12"/>
          <p:cNvSpPr txBox="1"/>
          <p:nvPr/>
        </p:nvSpPr>
        <p:spPr>
          <a:xfrm>
            <a:off x="155274" y="172529"/>
            <a:ext cx="3795625" cy="508957"/>
          </a:xfrm>
          <a:prstGeom prst="rect">
            <a:avLst/>
          </a:prstGeom>
          <a:noFill/>
        </p:spPr>
        <p:txBody>
          <a:bodyPr wrap="square" rtlCol="0">
            <a:noAutofit/>
          </a:bodyPr>
          <a:lstStyle/>
          <a:p>
            <a:pPr algn="l"/>
            <a:r>
              <a:rPr lang="zh-CN" altLang="en-US" sz="3200" b="1" dirty="0" smtClean="0">
                <a:latin typeface="微软雅黑" pitchFamily="34" charset="-122"/>
                <a:ea typeface="微软雅黑" pitchFamily="34" charset="-122"/>
              </a:rPr>
              <a:t>结   构</a:t>
            </a:r>
            <a:endParaRPr lang="zh-CN" altLang="en-US" sz="3200" b="1" dirty="0">
              <a:latin typeface="微软雅黑" pitchFamily="34" charset="-122"/>
              <a:ea typeface="微软雅黑" pitchFamily="34" charset="-122"/>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6543675"/>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107"/>
          <p:cNvPicPr>
            <a:picLocks noChangeAspect="1"/>
          </p:cNvPicPr>
          <p:nvPr/>
        </p:nvPicPr>
        <p:blipFill>
          <a:blip r:embed="rId4"/>
          <a:stretch>
            <a:fillRect/>
          </a:stretch>
        </p:blipFill>
        <p:spPr>
          <a:xfrm>
            <a:off x="665825" y="2246049"/>
            <a:ext cx="3144527" cy="3440404"/>
          </a:xfrm>
          <a:prstGeom prst="rect">
            <a:avLst/>
          </a:prstGeom>
          <a:noFill/>
          <a:ln w="9525">
            <a:noFill/>
          </a:ln>
        </p:spPr>
      </p:pic>
      <p:sp>
        <p:nvSpPr>
          <p:cNvPr id="2" name="TextBox 1"/>
          <p:cNvSpPr txBox="1"/>
          <p:nvPr/>
        </p:nvSpPr>
        <p:spPr>
          <a:xfrm>
            <a:off x="435004" y="1012053"/>
            <a:ext cx="8513685" cy="692459"/>
          </a:xfrm>
          <a:prstGeom prst="rect">
            <a:avLst/>
          </a:prstGeom>
          <a:noFill/>
        </p:spPr>
        <p:txBody>
          <a:bodyPr wrap="square" rtlCol="0">
            <a:noAutofit/>
          </a:bodyPr>
          <a:lstStyle/>
          <a:p>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2018</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年</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Lin Xing</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提出了</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一种全光衍射深度神经网络(Diffractive deep neural network, D</a:t>
            </a:r>
            <a:r>
              <a:rPr lang="zh-CN" altLang="en-US" sz="2000" baseline="300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NN</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 [1]</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以光速执行基于计算机的神经网络，实现各种复杂功能。</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TextBox 2"/>
          <p:cNvSpPr txBox="1"/>
          <p:nvPr/>
        </p:nvSpPr>
        <p:spPr>
          <a:xfrm>
            <a:off x="3854740" y="2117628"/>
            <a:ext cx="4731462" cy="4176640"/>
          </a:xfrm>
          <a:prstGeom prst="rect">
            <a:avLst/>
          </a:prstGeom>
          <a:noFill/>
        </p:spPr>
        <p:txBody>
          <a:bodyPr wrap="square" rtlCol="0">
            <a:noAutofit/>
          </a:bodyPr>
          <a:lstStyle/>
          <a:p>
            <a:pPr algn="just" fontAlgn="auto"/>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光源发出的连续光到达输入层会发生衍射（每个像素点代表一个神经元），根据惠更斯</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菲涅尔衍射定律，经过每个神经元的光会成为二次光源，并且会到达下一层的所有神经元，相互干涉后继续向下一层传播，形成全连接，最终到达成像层输出</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fontAlgn="auto"/>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fontAlgn="auto"/>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D</a:t>
            </a:r>
            <a:r>
              <a:rPr lang="en-US" altLang="zh-CN" sz="2000" baseline="300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NN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的训练由计算机实现，训练后的网络经</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3D</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打印，实现手写数字分类识别、物体分类、成像镜的功能</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MNIST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的分类精度为</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91.75%</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371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ircle(in)">
                                      <p:cBhvr>
                                        <p:cTn id="20"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3953" y="201478"/>
            <a:ext cx="2743200" cy="526942"/>
          </a:xfrm>
          <a:prstGeom prst="rect">
            <a:avLst/>
          </a:prstGeom>
          <a:noFill/>
        </p:spPr>
        <p:txBody>
          <a:bodyPr wrap="square" rtlCol="0">
            <a:noAutofit/>
          </a:bodyPr>
          <a:lstStyle/>
          <a:p>
            <a:pPr algn="l"/>
            <a:endParaRPr kumimoji="1" lang="zh-CN" altLang="en-US" sz="1800" dirty="0">
              <a:latin typeface="微软雅黑" pitchFamily="34" charset="-122"/>
              <a:ea typeface="微软雅黑" pitchFamily="34" charset="-122"/>
            </a:endParaRPr>
          </a:p>
        </p:txBody>
      </p:sp>
      <p:sp>
        <p:nvSpPr>
          <p:cNvPr id="2" name="TextBox 1"/>
          <p:cNvSpPr txBox="1"/>
          <p:nvPr/>
        </p:nvSpPr>
        <p:spPr>
          <a:xfrm>
            <a:off x="364938" y="1238312"/>
            <a:ext cx="8531525" cy="2783274"/>
          </a:xfrm>
          <a:prstGeom prst="rect">
            <a:avLst/>
          </a:prstGeom>
          <a:noFill/>
        </p:spPr>
        <p:txBody>
          <a:bodyPr wrap="square" rtlCol="0">
            <a:noAutofit/>
          </a:bodyPr>
          <a:lstStyle/>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2018</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年斯坦福大学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Chang Julie</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等人提出了一种基于衍射光学元件的光电混合卷积</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神经网络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该网络将传统的卷积神经网络中的卷积操作利用</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4f</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系统替代（透镜</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相位板</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透镜），其中相位掩膜板可由算法训练得到，最终实现分类功能</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CIFAR-10</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的分类精度为</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51%</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just"/>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混合</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光电卷积神经网络在数字电子计算之前加入一层光学计算，提高性能，同时减小了电子计算成本和处理时间，并且充分发挥了光计算高带宽、高互联性和固有的并行处理等优势。</a:t>
            </a:r>
            <a:endParaRPr lang="zh-CN" altLang="en-US" sz="1800"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47357"/>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descr="D:\交流\QQ记录和文件\2501832723\FileRecv\MobileFile\Image\@6V$$Q`A39S}P6P6Y)%U]WY.png"/>
          <p:cNvPicPr/>
          <p:nvPr/>
        </p:nvPicPr>
        <p:blipFill>
          <a:blip r:embed="rId4">
            <a:extLst>
              <a:ext uri="{28A0092B-C50C-407E-A947-70E740481C1C}">
                <a14:useLocalDpi xmlns:a14="http://schemas.microsoft.com/office/drawing/2010/main" val="0"/>
              </a:ext>
            </a:extLst>
          </a:blip>
          <a:srcRect/>
          <a:stretch>
            <a:fillRect/>
          </a:stretch>
        </p:blipFill>
        <p:spPr bwMode="auto">
          <a:xfrm>
            <a:off x="1609176" y="4100689"/>
            <a:ext cx="6043047" cy="1936127"/>
          </a:xfrm>
          <a:prstGeom prst="rect">
            <a:avLst/>
          </a:prstGeom>
          <a:noFill/>
          <a:ln>
            <a:noFill/>
          </a:ln>
        </p:spPr>
      </p:pic>
    </p:spTree>
    <p:extLst>
      <p:ext uri="{BB962C8B-B14F-4D97-AF65-F5344CB8AC3E}">
        <p14:creationId xmlns:p14="http://schemas.microsoft.com/office/powerpoint/2010/main" val="6435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circle(in)">
                                      <p:cBhvr>
                                        <p:cTn id="15" dur="20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5660" y="1009292"/>
            <a:ext cx="8755812" cy="1520844"/>
          </a:xfrm>
          <a:prstGeom prst="rect">
            <a:avLst/>
          </a:prstGeom>
          <a:noFill/>
        </p:spPr>
        <p:txBody>
          <a:bodyPr wrap="square" rtlCol="0">
            <a:noAutofit/>
          </a:bodyPr>
          <a:lstStyle/>
          <a:p>
            <a:pPr algn="just"/>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2019</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年清华大学</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Yan Tao</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等人针对衍射深度神经网络当中存在的只能在空间域运行、在处理更高级的计算机视觉任务方面能力有限的问题，提出了傅里叶空间衍射深度</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神经网络</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，具有</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更高的分类</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精度</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加入</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非线性可以使精度达到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97</a:t>
            </a:r>
            <a:r>
              <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和</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更紧凑的</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结构</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毫米到</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微米</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smtClean="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sz="1800" dirty="0">
              <a:latin typeface="微软雅黑" pitchFamily="34" charset="-122"/>
              <a:ea typeface="微软雅黑" pitchFamily="34" charset="-122"/>
            </a:endParaRPr>
          </a:p>
          <a:p>
            <a:pPr algn="l"/>
            <a:endParaRPr lang="zh-CN" altLang="en-US" sz="1800" dirty="0">
              <a:latin typeface="微软雅黑" pitchFamily="34" charset="-122"/>
              <a:ea typeface="微软雅黑" pitchFamily="34" charset="-122"/>
            </a:endParaRPr>
          </a:p>
        </p:txBody>
      </p:sp>
      <p:pic>
        <p:nvPicPr>
          <p:cNvPr id="3116"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591120"/>
            <a:ext cx="25908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图片 11" descr="D:\交流\QQ记录和文件\2501832723\FileRecv\MobileFile\Image\R]%TG@9U)]H93%P38YCN@33.png"/>
          <p:cNvPicPr/>
          <p:nvPr/>
        </p:nvPicPr>
        <p:blipFill>
          <a:blip r:embed="rId4">
            <a:extLst>
              <a:ext uri="{28A0092B-C50C-407E-A947-70E740481C1C}">
                <a14:useLocalDpi xmlns:a14="http://schemas.microsoft.com/office/drawing/2010/main" val="0"/>
              </a:ext>
            </a:extLst>
          </a:blip>
          <a:srcRect/>
          <a:stretch>
            <a:fillRect/>
          </a:stretch>
        </p:blipFill>
        <p:spPr bwMode="auto">
          <a:xfrm>
            <a:off x="322192" y="3098308"/>
            <a:ext cx="4649303" cy="2361459"/>
          </a:xfrm>
          <a:prstGeom prst="rect">
            <a:avLst/>
          </a:prstGeom>
          <a:noFill/>
          <a:ln>
            <a:noFill/>
          </a:ln>
        </p:spPr>
      </p:pic>
      <p:sp>
        <p:nvSpPr>
          <p:cNvPr id="11" name="TextBox 10"/>
          <p:cNvSpPr txBox="1"/>
          <p:nvPr/>
        </p:nvSpPr>
        <p:spPr>
          <a:xfrm>
            <a:off x="6800295" y="4545367"/>
            <a:ext cx="914400" cy="914400"/>
          </a:xfrm>
          <a:prstGeom prst="rect">
            <a:avLst/>
          </a:prstGeom>
          <a:noFill/>
        </p:spPr>
        <p:txBody>
          <a:bodyPr wrap="none" rtlCol="0">
            <a:noAutofit/>
          </a:bodyPr>
          <a:lstStyle/>
          <a:p>
            <a:pPr algn="l"/>
            <a:endParaRPr lang="zh-CN" altLang="en-US" sz="1800" dirty="0">
              <a:latin typeface="微软雅黑" pitchFamily="34" charset="-122"/>
              <a:ea typeface="微软雅黑" pitchFamily="34" charset="-122"/>
            </a:endParaRPr>
          </a:p>
        </p:txBody>
      </p:sp>
      <p:sp>
        <p:nvSpPr>
          <p:cNvPr id="13" name="TextBox 12"/>
          <p:cNvSpPr txBox="1"/>
          <p:nvPr/>
        </p:nvSpPr>
        <p:spPr>
          <a:xfrm>
            <a:off x="5126854" y="2982897"/>
            <a:ext cx="3346882" cy="2965142"/>
          </a:xfrm>
          <a:prstGeom prst="rect">
            <a:avLst/>
          </a:prstGeom>
          <a:noFill/>
        </p:spPr>
        <p:txBody>
          <a:bodyPr wrap="square" rtlCol="0">
            <a:noAutofit/>
          </a:bodyPr>
          <a:lstStyle/>
          <a:p>
            <a:pPr algn="just"/>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该网络在两个透镜中间加入多个相位掩膜板和非线性</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层</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适应更复杂的映射函数，有效提高分类任务的性能</a:t>
            </a:r>
            <a:r>
              <a:rPr lang="zh-CN" altLang="en-US"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实现显著目标探测和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MNIST</a:t>
            </a: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数据集的分类，未来或可应用于商业显微镜和照相机等成像系统。</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7119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wheel(1)">
                                      <p:cBhvr>
                                        <p:cTn id="20" dur="2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ef12e3d6a5730109fa504f9e871012e0946499"/>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heme/theme1.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034B9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33681</TotalTime>
  <Words>3026</Words>
  <Application>Microsoft Office PowerPoint</Application>
  <PresentationFormat>全屏显示(4:3)</PresentationFormat>
  <Paragraphs>127</Paragraphs>
  <Slides>26</Slides>
  <Notes>19</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PPTfans网设计</dc:title>
  <dc:creator>林辉强</dc:creator>
  <cp:keywords>www.pptfans.cn</cp:keywords>
  <cp:lastModifiedBy>dyh</cp:lastModifiedBy>
  <cp:revision>2892</cp:revision>
  <cp:lastPrinted>1601-01-01T00:00:00Z</cp:lastPrinted>
  <dcterms:created xsi:type="dcterms:W3CDTF">1601-01-01T00:00:00Z</dcterms:created>
  <dcterms:modified xsi:type="dcterms:W3CDTF">2021-04-07T03:35:41Z</dcterms:modified>
  <cp:category>ppt模板设计</cp:category>
  <cp:contentStatus>pptfans网版权所有，www.pptfans.cn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